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63" r:id="rId3"/>
    <p:sldId id="2042" r:id="rId4"/>
    <p:sldId id="2039" r:id="rId5"/>
    <p:sldId id="2044" r:id="rId6"/>
    <p:sldId id="2045" r:id="rId7"/>
    <p:sldId id="2041" r:id="rId8"/>
    <p:sldId id="2011" r:id="rId9"/>
    <p:sldId id="266" r:id="rId10"/>
    <p:sldId id="2012" r:id="rId11"/>
    <p:sldId id="2015" r:id="rId12"/>
    <p:sldId id="2043" r:id="rId13"/>
    <p:sldId id="20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7242" userDrawn="1">
          <p15:clr>
            <a:srgbClr val="A4A3A4"/>
          </p15:clr>
        </p15:guide>
        <p15:guide id="4" pos="3840" userDrawn="1">
          <p15:clr>
            <a:srgbClr val="A4A3A4"/>
          </p15:clr>
        </p15:guide>
        <p15:guide id="5" orient="horz" pos="346" userDrawn="1">
          <p15:clr>
            <a:srgbClr val="A4A3A4"/>
          </p15:clr>
        </p15:guide>
        <p15:guide id="6" orient="horz" pos="3952" userDrawn="1">
          <p15:clr>
            <a:srgbClr val="A4A3A4"/>
          </p15:clr>
        </p15:guide>
        <p15:guide id="7" pos="5541" userDrawn="1">
          <p15:clr>
            <a:srgbClr val="A4A3A4"/>
          </p15:clr>
        </p15:guide>
        <p15:guide id="8" userDrawn="1">
          <p15:clr>
            <a:srgbClr val="A4A3A4"/>
          </p15:clr>
        </p15:guide>
        <p15:guide id="9" pos="438" userDrawn="1">
          <p15:clr>
            <a:srgbClr val="A4A3A4"/>
          </p15:clr>
        </p15:guide>
        <p15:guide id="10" orient="horz" pos="4133" userDrawn="1">
          <p15:clr>
            <a:srgbClr val="A4A3A4"/>
          </p15:clr>
        </p15:guide>
        <p15:guide id="11" pos="2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3F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799"/>
    <p:restoredTop sz="73835" autoAdjust="0"/>
  </p:normalViewPr>
  <p:slideViewPr>
    <p:cSldViewPr snapToGrid="0" snapToObjects="1" showGuides="1">
      <p:cViewPr>
        <p:scale>
          <a:sx n="59" d="100"/>
          <a:sy n="59" d="100"/>
        </p:scale>
        <p:origin x="-1308" y="48"/>
      </p:cViewPr>
      <p:guideLst>
        <p:guide orient="horz" pos="2160"/>
        <p:guide orient="horz" pos="346"/>
        <p:guide orient="horz" pos="3952"/>
        <p:guide orient="horz" pos="4133"/>
        <p:guide pos="7242"/>
        <p:guide pos="3840"/>
        <p:guide pos="5541"/>
        <p:guide/>
        <p:guide pos="438"/>
        <p:guide pos="213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88EDFB7E-8A14-5F4A-A8BC-FEC574E653A4}" type="datetimeFigureOut">
              <a:rPr lang="en-US" smtClean="0"/>
              <a:pPr/>
              <a:t>2/11/2021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4A1814F3-7BF6-CC41-BA5F-F3649E84E65E}" type="slidenum">
              <a:rPr lang="en-US" smtClean="0"/>
              <a:pPr/>
              <a:t>‹#›</a:t>
            </a:fld>
            <a:endParaRPr lang="en-US" dirty="0"/>
          </a:p>
        </p:txBody>
      </p:sp>
    </p:spTree>
    <p:extLst>
      <p:ext uri="{BB962C8B-B14F-4D97-AF65-F5344CB8AC3E}">
        <p14:creationId xmlns:p14="http://schemas.microsoft.com/office/powerpoint/2010/main" xmlns=""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Light" panose="020F0502020204030203" pitchFamily="34" charset="0"/>
        <a:ea typeface="+mn-ea"/>
        <a:cs typeface="+mn-cs"/>
      </a:defRPr>
    </a:lvl1pPr>
    <a:lvl2pPr marL="457200" algn="l" defTabSz="914400" rtl="0" eaLnBrk="1" latinLnBrk="0" hangingPunct="1">
      <a:defRPr sz="1200" b="0" i="0" kern="1200">
        <a:solidFill>
          <a:schemeClr val="tx1"/>
        </a:solidFill>
        <a:latin typeface="Lato Light" panose="020F0502020204030203" pitchFamily="34" charset="0"/>
        <a:ea typeface="+mn-ea"/>
        <a:cs typeface="+mn-cs"/>
      </a:defRPr>
    </a:lvl2pPr>
    <a:lvl3pPr marL="914400" algn="l" defTabSz="914400" rtl="0" eaLnBrk="1" latinLnBrk="0" hangingPunct="1">
      <a:defRPr sz="1200" b="0" i="0" kern="1200">
        <a:solidFill>
          <a:schemeClr val="tx1"/>
        </a:solidFill>
        <a:latin typeface="Lato Light" panose="020F0502020204030203" pitchFamily="34" charset="0"/>
        <a:ea typeface="+mn-ea"/>
        <a:cs typeface="+mn-cs"/>
      </a:defRPr>
    </a:lvl3pPr>
    <a:lvl4pPr marL="1371600" algn="l" defTabSz="914400" rtl="0" eaLnBrk="1" latinLnBrk="0" hangingPunct="1">
      <a:defRPr sz="1200" b="0" i="0" kern="1200">
        <a:solidFill>
          <a:schemeClr val="tx1"/>
        </a:solidFill>
        <a:latin typeface="Lato Light" panose="020F0502020204030203" pitchFamily="34" charset="0"/>
        <a:ea typeface="+mn-ea"/>
        <a:cs typeface="+mn-cs"/>
      </a:defRPr>
    </a:lvl4pPr>
    <a:lvl5pPr marL="1828800" algn="l" defTabSz="914400" rtl="0" eaLnBrk="1" latinLnBrk="0" hangingPunct="1">
      <a:defRPr sz="1200" b="0" i="0" kern="1200">
        <a:solidFill>
          <a:schemeClr val="tx1"/>
        </a:solidFill>
        <a:latin typeface="Lato Light"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Podiatry is a medical specialty that deal with diagnosis and treatment of feet and lower limb problems. Podiatrists treat feet and lower limb conditions that are often caused by medical condition such as arthritis, diabetes and heart disease. Treatment for these conditions range from non invasive shoe inserts to general foot care such as podiatric surgery to correct complication. Specialized podiatric services include providing preventive diabetic footcare and rehabilitation from surgical procedures. </a:t>
            </a:r>
          </a:p>
        </p:txBody>
      </p:sp>
      <p:sp>
        <p:nvSpPr>
          <p:cNvPr id="4" name="Slide Number Placeholder 3"/>
          <p:cNvSpPr>
            <a:spLocks noGrp="1"/>
          </p:cNvSpPr>
          <p:nvPr>
            <p:ph type="sldNum" sz="quarter" idx="5"/>
          </p:nvPr>
        </p:nvSpPr>
        <p:spPr/>
        <p:txBody>
          <a:bodyPr/>
          <a:lstStyle/>
          <a:p>
            <a:fld id="{4A1814F3-7BF6-CC41-BA5F-F3649E84E65E}" type="slidenum">
              <a:rPr lang="en-US" smtClean="0"/>
              <a:pPr/>
              <a:t>3</a:t>
            </a:fld>
            <a:endParaRPr lang="en-US" dirty="0"/>
          </a:p>
        </p:txBody>
      </p:sp>
    </p:spTree>
    <p:extLst>
      <p:ext uri="{BB962C8B-B14F-4D97-AF65-F5344CB8AC3E}">
        <p14:creationId xmlns:p14="http://schemas.microsoft.com/office/powerpoint/2010/main" xmlns="" val="34352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US" sz="1200" dirty="0">
                <a:latin typeface="Times New Roman" panose="02020603050405020304" pitchFamily="18" charset="0"/>
                <a:cs typeface="Times New Roman" panose="02020603050405020304" pitchFamily="18" charset="0"/>
              </a:rPr>
              <a:t>Websites are important for any organization. It helps market them online. It is an online presence strategy establishing the organization’s credibility of their services. Wake Forest Baptist Health has integrated social media handles into their website that can be critical to patients and clients connecting to them when seeking podiatric services. This updates are crucial to the digital strategy because many people search or connect with organizations that provide services or products online before physical contacts. Online presence will be critical to the organization growth</a:t>
            </a:r>
            <a:endParaRPr lang="en-US" altLang="en-US" dirty="0"/>
          </a:p>
        </p:txBody>
      </p:sp>
    </p:spTree>
    <p:extLst>
      <p:ext uri="{BB962C8B-B14F-4D97-AF65-F5344CB8AC3E}">
        <p14:creationId xmlns:p14="http://schemas.microsoft.com/office/powerpoint/2010/main" xmlns="" val="355611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xmlns=""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Lato Light" panose="020F0502020204030203" pitchFamily="34" charset="0"/>
              </a:rPr>
              <a:pPr/>
              <a:t>4</a:t>
            </a:fld>
            <a:endParaRPr lang="en-US" altLang="en-US" dirty="0">
              <a:solidFill>
                <a:srgbClr val="000000"/>
              </a:solidFill>
              <a:latin typeface="Lato Light" panose="020F0502020204030203" pitchFamily="34" charset="0"/>
            </a:endParaRPr>
          </a:p>
        </p:txBody>
      </p:sp>
      <p:sp>
        <p:nvSpPr>
          <p:cNvPr id="6147" name="Text Box 1">
            <a:extLst>
              <a:ext uri="{FF2B5EF4-FFF2-40B4-BE49-F238E27FC236}">
                <a16:creationId xmlns:a16="http://schemas.microsoft.com/office/drawing/2014/main" xmlns=""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xmlns=""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r>
              <a:rPr lang="en-US" sz="1800" dirty="0">
                <a:effectLst/>
                <a:latin typeface="Century Schoolbook" panose="02040604050505020304" pitchFamily="18" charset="0"/>
                <a:ea typeface="Century Schoolbook" panose="02040604050505020304" pitchFamily="18" charset="0"/>
                <a:cs typeface="Times New Roman" panose="02020603050405020304" pitchFamily="18" charset="0"/>
              </a:rPr>
              <a:t>Wake Forest Baptist Health is committed to providing personal care that meets patient’s needs. The organization’s mission is to enhance the health of the region, state and the nation by providing quality healthcare services that can help achieve optimal patient health outcomes, creating and transferring knowledge for prevention, diagnosis and treatment of various diseases. Its mission is to promote better health through collaboration, excellence and innovation. </a:t>
            </a:r>
            <a:endParaRPr lang="en-US" altLang="en-US" dirty="0"/>
          </a:p>
        </p:txBody>
      </p:sp>
    </p:spTree>
    <p:extLst>
      <p:ext uri="{BB962C8B-B14F-4D97-AF65-F5344CB8AC3E}">
        <p14:creationId xmlns:p14="http://schemas.microsoft.com/office/powerpoint/2010/main" xmlns="" val="158453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B83"/>
                </a:solidFill>
                <a:effectLst/>
                <a:latin typeface="Raleway"/>
              </a:rPr>
              <a:t>Our feet take a lot of pressure and stress supporting our body weight. Whereas they are a remarkable piece of engineering, they often develop complication. It is critical to take care of them as they are important parts of our body especially in facilitating our mobility. Podiatrists play an important role in diagnosis and treatment of foot problems  and preventing future problems from developing. The Wake Forest Baptist Health believes that the benefits of podiatry go beyond healing foot problems.  A person’s well-being is improved if ankle and foot problems are solved. </a:t>
            </a:r>
            <a:endParaRPr lang="en-US" dirty="0"/>
          </a:p>
        </p:txBody>
      </p:sp>
      <p:sp>
        <p:nvSpPr>
          <p:cNvPr id="4" name="Slide Number Placeholder 3"/>
          <p:cNvSpPr>
            <a:spLocks noGrp="1"/>
          </p:cNvSpPr>
          <p:nvPr>
            <p:ph type="sldNum" sz="quarter" idx="5"/>
          </p:nvPr>
        </p:nvSpPr>
        <p:spPr/>
        <p:txBody>
          <a:bodyPr/>
          <a:lstStyle/>
          <a:p>
            <a:fld id="{4A1814F3-7BF6-CC41-BA5F-F3649E84E65E}" type="slidenum">
              <a:rPr lang="en-US" smtClean="0"/>
              <a:pPr/>
              <a:t>5</a:t>
            </a:fld>
            <a:endParaRPr lang="en-US" dirty="0"/>
          </a:p>
        </p:txBody>
      </p:sp>
    </p:spTree>
    <p:extLst>
      <p:ext uri="{BB962C8B-B14F-4D97-AF65-F5344CB8AC3E}">
        <p14:creationId xmlns:p14="http://schemas.microsoft.com/office/powerpoint/2010/main" xmlns="" val="412289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entury Schoolbook" panose="02040604050505020304" pitchFamily="18" charset="0"/>
                <a:ea typeface="Century Schoolbook" panose="02040604050505020304" pitchFamily="18" charset="0"/>
                <a:cs typeface="Times New Roman" panose="02020603050405020304" pitchFamily="18" charset="0"/>
              </a:rPr>
              <a:t>Wake Forest Baptist Health is devoted to providing personal care that meets patient’s needs. Our specialists are trained to provide quality ankle and foot injury treatment services for sprains and fractures. Additionally, we provide treatment services for ruptured Achilles tendon as well as other condition such as bunions, ingrown toenails and fungal infections. Our team is certified by the American Board of Podiatric Surgery. The organization proves customized foot care solutions, provides specialized care with latest technologies. </a:t>
            </a:r>
            <a:endParaRPr lang="en-US" dirty="0"/>
          </a:p>
        </p:txBody>
      </p:sp>
      <p:sp>
        <p:nvSpPr>
          <p:cNvPr id="4" name="Slide Number Placeholder 3"/>
          <p:cNvSpPr>
            <a:spLocks noGrp="1"/>
          </p:cNvSpPr>
          <p:nvPr>
            <p:ph type="sldNum" sz="quarter" idx="5"/>
          </p:nvPr>
        </p:nvSpPr>
        <p:spPr/>
        <p:txBody>
          <a:bodyPr/>
          <a:lstStyle/>
          <a:p>
            <a:fld id="{4A1814F3-7BF6-CC41-BA5F-F3649E84E65E}" type="slidenum">
              <a:rPr lang="en-US" smtClean="0"/>
              <a:pPr/>
              <a:t>6</a:t>
            </a:fld>
            <a:endParaRPr lang="en-US" dirty="0"/>
          </a:p>
        </p:txBody>
      </p:sp>
    </p:spTree>
    <p:extLst>
      <p:ext uri="{BB962C8B-B14F-4D97-AF65-F5344CB8AC3E}">
        <p14:creationId xmlns:p14="http://schemas.microsoft.com/office/powerpoint/2010/main" xmlns="" val="31340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US" altLang="en-US" dirty="0"/>
              <a:t>The target the market for pediatric services are individuals experiencing ankle and foot problems. Middle and old age adults are often the most affected by these conditions, however children and young people are also affected. It is estimates that an average person makes up to 1000 steps in a day, each single step puts pressure and stress on the feet, therefore it easier to see why feet problems develop. It is therefore crucial to address these problems for better health and well being. </a:t>
            </a:r>
          </a:p>
        </p:txBody>
      </p:sp>
    </p:spTree>
    <p:extLst>
      <p:ext uri="{BB962C8B-B14F-4D97-AF65-F5344CB8AC3E}">
        <p14:creationId xmlns:p14="http://schemas.microsoft.com/office/powerpoint/2010/main" xmlns="" val="427498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US" sz="1200" dirty="0">
                <a:latin typeface="Times New Roman" panose="02020603050405020304" pitchFamily="18" charset="0"/>
                <a:ea typeface="Lato Light" panose="020F0502020204030203" pitchFamily="34" charset="0"/>
                <a:cs typeface="Times New Roman" panose="02020603050405020304" pitchFamily="18" charset="0"/>
              </a:rPr>
              <a:t>Podiatric services are marketed to middle and old age populations. Aging takes a toll on a person’s feet just as the rest of the body. Considering the amount of pressure and weight that people put their on their feet in their lifetime, it is easy to determine why these problems occurs as a person ages. . In addition to the wear and tear that occurs due to aging, physiological changes also affect how bones, joints and tendons function.  These physiological changes develop gradually as collagen production and cell turnover slows.</a:t>
            </a:r>
            <a:endParaRPr lang="en-US" altLang="en-US" dirty="0"/>
          </a:p>
        </p:txBody>
      </p:sp>
    </p:spTree>
    <p:extLst>
      <p:ext uri="{BB962C8B-B14F-4D97-AF65-F5344CB8AC3E}">
        <p14:creationId xmlns:p14="http://schemas.microsoft.com/office/powerpoint/2010/main" xmlns="" val="112254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specialization entails the process of dividing the heterogenous market into a homogenous segments. Segmentation of podiatry market is based on specialization, treatment condition, facility and geography. The specialization type is divided into general podiatric surgery, general podiatry, sports medicine and </a:t>
            </a:r>
            <a:r>
              <a:rPr lang="en-US" dirty="0" err="1"/>
              <a:t>podopediatrics</a:t>
            </a:r>
            <a:r>
              <a:rPr lang="en-US" dirty="0"/>
              <a:t>. Treatment conditions are divided into comorbid and non-</a:t>
            </a:r>
            <a:r>
              <a:rPr lang="en-US" dirty="0" err="1"/>
              <a:t>comobid</a:t>
            </a:r>
            <a:r>
              <a:rPr lang="en-US" dirty="0"/>
              <a:t> conditions. </a:t>
            </a:r>
          </a:p>
        </p:txBody>
      </p:sp>
      <p:sp>
        <p:nvSpPr>
          <p:cNvPr id="4" name="Slide Number Placeholder 3"/>
          <p:cNvSpPr>
            <a:spLocks noGrp="1"/>
          </p:cNvSpPr>
          <p:nvPr>
            <p:ph type="sldNum" sz="quarter" idx="5"/>
          </p:nvPr>
        </p:nvSpPr>
        <p:spPr/>
        <p:txBody>
          <a:bodyPr/>
          <a:lstStyle/>
          <a:p>
            <a:fld id="{4A1814F3-7BF6-CC41-BA5F-F3649E84E65E}" type="slidenum">
              <a:rPr lang="en-US" smtClean="0"/>
              <a:pPr/>
              <a:t>9</a:t>
            </a:fld>
            <a:endParaRPr lang="en-US" dirty="0"/>
          </a:p>
        </p:txBody>
      </p:sp>
    </p:spTree>
    <p:extLst>
      <p:ext uri="{BB962C8B-B14F-4D97-AF65-F5344CB8AC3E}">
        <p14:creationId xmlns:p14="http://schemas.microsoft.com/office/powerpoint/2010/main" xmlns="" val="126131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US" altLang="en-US" dirty="0"/>
              <a:t>In a world that is increasingly becoming technologically oriented online marketing is critical for organization growth and success. </a:t>
            </a:r>
            <a:r>
              <a:rPr lang="en-US" sz="1200" dirty="0">
                <a:latin typeface="Times New Roman" panose="02020603050405020304" pitchFamily="18" charset="0"/>
                <a:cs typeface="Times New Roman" panose="02020603050405020304" pitchFamily="18" charset="0"/>
              </a:rPr>
              <a:t>. Digital media is one of the best ways to market and grow your organization. Digital transformation has changed the healthcare industry. Patients now have variety of options to seek care and monitor their health on online platforms. For Wake Forest Baptist Health its path to success is based on implementing digital marketing strategies and creating a strong online presence to get patients who are online. </a:t>
            </a:r>
            <a:endParaRPr lang="en-US" altLang="en-US" dirty="0"/>
          </a:p>
        </p:txBody>
      </p:sp>
    </p:spTree>
    <p:extLst>
      <p:ext uri="{BB962C8B-B14F-4D97-AF65-F5344CB8AC3E}">
        <p14:creationId xmlns:p14="http://schemas.microsoft.com/office/powerpoint/2010/main" xmlns="" val="86826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US" sz="1200" dirty="0">
                <a:latin typeface="Times New Roman" panose="02020603050405020304" pitchFamily="18" charset="0"/>
                <a:cs typeface="Times New Roman" panose="02020603050405020304" pitchFamily="18" charset="0"/>
              </a:rPr>
              <a:t>While digital marketing entails the use of digital tools to market a business or an organization it also involves the methodology or strategy under which those digital tools are used. The digital marketing strategy that will be used is based on the healthcare organization’s goal (</a:t>
            </a:r>
            <a:r>
              <a:rPr lang="en-US" sz="1200" b="0" i="0" dirty="0">
                <a:solidFill>
                  <a:schemeClr val="bg1"/>
                </a:solidFill>
                <a:effectLst/>
                <a:latin typeface="Times New Roman" panose="02020603050405020304" pitchFamily="18" charset="0"/>
                <a:cs typeface="Times New Roman" panose="02020603050405020304" pitchFamily="18" charset="0"/>
              </a:rPr>
              <a:t>Radu et al., 2017)</a:t>
            </a:r>
            <a:r>
              <a:rPr lang="en-US" sz="1200" dirty="0">
                <a:latin typeface="Times New Roman" panose="02020603050405020304" pitchFamily="18" charset="0"/>
                <a:cs typeface="Times New Roman" panose="02020603050405020304" pitchFamily="18" charset="0"/>
              </a:rPr>
              <a:t>. </a:t>
            </a:r>
            <a:endParaRPr lang="en-US" altLang="en-US" dirty="0"/>
          </a:p>
        </p:txBody>
      </p:sp>
    </p:spTree>
    <p:extLst>
      <p:ext uri="{BB962C8B-B14F-4D97-AF65-F5344CB8AC3E}">
        <p14:creationId xmlns:p14="http://schemas.microsoft.com/office/powerpoint/2010/main" xmlns="" val="194766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07DD5-2493-8341-812E-B4C1B0D8061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7D68C4D-3B26-9249-9510-ACD999903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D6B8D83-963D-4743-B8D5-7CD2C6F400A4}"/>
              </a:ext>
            </a:extLst>
          </p:cNvPr>
          <p:cNvSpPr>
            <a:spLocks noGrp="1"/>
          </p:cNvSpPr>
          <p:nvPr>
            <p:ph type="dt" sz="half" idx="10"/>
          </p:nvPr>
        </p:nvSpPr>
        <p:spPr/>
        <p:txBody>
          <a:bodyPr/>
          <a:lstStyle/>
          <a:p>
            <a:fld id="{B50CD552-C10E-614A-B810-77E320220E26}" type="datetimeFigureOut">
              <a:rPr lang="en-US" smtClean="0"/>
              <a:pPr/>
              <a:t>2/11/2021</a:t>
            </a:fld>
            <a:endParaRPr lang="en-US"/>
          </a:p>
        </p:txBody>
      </p:sp>
      <p:sp>
        <p:nvSpPr>
          <p:cNvPr id="5" name="Footer Placeholder 4">
            <a:extLst>
              <a:ext uri="{FF2B5EF4-FFF2-40B4-BE49-F238E27FC236}">
                <a16:creationId xmlns:a16="http://schemas.microsoft.com/office/drawing/2014/main" xmlns="" id="{DBFC411A-6A7F-2149-854D-61E6BEF90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19527A-3EB5-8245-8C90-4822BBF30572}"/>
              </a:ext>
            </a:extLst>
          </p:cNvPr>
          <p:cNvSpPr>
            <a:spLocks noGrp="1"/>
          </p:cNvSpPr>
          <p:nvPr>
            <p:ph type="sldNum" sz="quarter" idx="12"/>
          </p:nvPr>
        </p:nvSpPr>
        <p:spPr/>
        <p:txBody>
          <a:bodyPr/>
          <a:lstStyle/>
          <a:p>
            <a:fld id="{9998EADF-C030-F84C-ADA0-FD2E39B5A33F}" type="slidenum">
              <a:rPr lang="en-US" smtClean="0"/>
              <a:pPr/>
              <a:t>‹#›</a:t>
            </a:fld>
            <a:endParaRPr lang="en-US"/>
          </a:p>
        </p:txBody>
      </p:sp>
    </p:spTree>
    <p:extLst>
      <p:ext uri="{BB962C8B-B14F-4D97-AF65-F5344CB8AC3E}">
        <p14:creationId xmlns:p14="http://schemas.microsoft.com/office/powerpoint/2010/main" xmlns="" val="8142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reative Break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9BBEA637-D5C8-9C44-A2CC-9D368DCEDB31}"/>
              </a:ext>
            </a:extLst>
          </p:cNvPr>
          <p:cNvSpPr>
            <a:spLocks noGrp="1"/>
          </p:cNvSpPr>
          <p:nvPr>
            <p:ph type="pic" sz="quarter" idx="14"/>
          </p:nvPr>
        </p:nvSpPr>
        <p:spPr>
          <a:xfrm>
            <a:off x="0" y="0"/>
            <a:ext cx="12192000" cy="6858000"/>
          </a:xfrm>
          <a:prstGeom prst="rect">
            <a:avLst/>
          </a:prstGeom>
          <a:solidFill>
            <a:schemeClr val="bg1">
              <a:lumMod val="95000"/>
            </a:schemeClr>
          </a:solidFill>
          <a:effectLst/>
        </p:spPr>
        <p:txBody>
          <a:bodyPr wrap="square">
            <a:noAutofit/>
          </a:bodyPr>
          <a:lstStyle>
            <a:lvl1pPr marL="0" indent="0">
              <a:buNone/>
              <a:defRPr sz="1200" b="0" i="0">
                <a:ln>
                  <a:noFill/>
                </a:ln>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endParaRPr lang="en-US" dirty="0"/>
          </a:p>
        </p:txBody>
      </p:sp>
    </p:spTree>
    <p:extLst>
      <p:ext uri="{BB962C8B-B14F-4D97-AF65-F5344CB8AC3E}">
        <p14:creationId xmlns:p14="http://schemas.microsoft.com/office/powerpoint/2010/main" xmlns="" val="292813069"/>
      </p:ext>
    </p:extLst>
  </p:cSld>
  <p:clrMapOvr>
    <a:masterClrMapping/>
  </p:clrMapOvr>
  <p:transition advClick="0"/>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eneral Slide">
    <p:bg>
      <p:bgPr>
        <a:solidFill>
          <a:schemeClr val="bg2">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1613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1460676"/>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TIF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804D02CE-0EBD-4D4A-BA3F-72B8A633D9B7}"/>
              </a:ext>
            </a:extLst>
          </p:cNvPr>
          <p:cNvSpPr>
            <a:spLocks noChangeAspect="1"/>
          </p:cNvSpPr>
          <p:nvPr userDrawn="1"/>
        </p:nvSpPr>
        <p:spPr>
          <a:xfrm flipH="1">
            <a:off x="4937844" y="0"/>
            <a:ext cx="7254156" cy="6858000"/>
          </a:xfrm>
          <a:custGeom>
            <a:avLst/>
            <a:gdLst>
              <a:gd name="connsiteX0" fmla="*/ 6009791 w 7254156"/>
              <a:gd name="connsiteY0" fmla="*/ 0 h 6858000"/>
              <a:gd name="connsiteX1" fmla="*/ 0 w 7254156"/>
              <a:gd name="connsiteY1" fmla="*/ 0 h 6858000"/>
              <a:gd name="connsiteX2" fmla="*/ 0 w 7254156"/>
              <a:gd name="connsiteY2" fmla="*/ 6858000 h 6858000"/>
              <a:gd name="connsiteX3" fmla="*/ 5866766 w 7254156"/>
              <a:gd name="connsiteY3" fmla="*/ 6858000 h 6858000"/>
              <a:gd name="connsiteX4" fmla="*/ 5919907 w 7254156"/>
              <a:gd name="connsiteY4" fmla="*/ 6802268 h 6858000"/>
              <a:gd name="connsiteX5" fmla="*/ 7254156 w 7254156"/>
              <a:gd name="connsiteY5" fmla="*/ 3349256 h 6858000"/>
              <a:gd name="connsiteX6" fmla="*/ 6081335 w 7254156"/>
              <a:gd name="connsiteY6" fmla="*/ 825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4156" h="6858000">
                <a:moveTo>
                  <a:pt x="6009791" y="0"/>
                </a:moveTo>
                <a:lnTo>
                  <a:pt x="0" y="0"/>
                </a:lnTo>
                <a:lnTo>
                  <a:pt x="0" y="6858000"/>
                </a:lnTo>
                <a:lnTo>
                  <a:pt x="5866766" y="6858000"/>
                </a:lnTo>
                <a:lnTo>
                  <a:pt x="5919907" y="6802268"/>
                </a:lnTo>
                <a:cubicBezTo>
                  <a:pt x="6748899" y="5890265"/>
                  <a:pt x="7254156" y="4678759"/>
                  <a:pt x="7254156" y="3349256"/>
                </a:cubicBezTo>
                <a:cubicBezTo>
                  <a:pt x="7254156" y="2108387"/>
                  <a:pt x="6814021" y="970306"/>
                  <a:pt x="6081335" y="82585"/>
                </a:cubicBezTo>
                <a:close/>
              </a:path>
            </a:pathLst>
          </a:cu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b="0" i="0" dirty="0">
              <a:latin typeface="Lato Light" panose="020F0502020204030203" pitchFamily="34" charset="0"/>
            </a:endParaRPr>
          </a:p>
        </p:txBody>
      </p:sp>
    </p:spTree>
    <p:extLst>
      <p:ext uri="{BB962C8B-B14F-4D97-AF65-F5344CB8AC3E}">
        <p14:creationId xmlns:p14="http://schemas.microsoft.com/office/powerpoint/2010/main" xmlns="" val="2971899663"/>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lo">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xmlns="" id="{52B21ECF-A424-1141-9F67-FB81B1D45A56}"/>
              </a:ext>
            </a:extLst>
          </p:cNvPr>
          <p:cNvSpPr>
            <a:spLocks noGrp="1"/>
          </p:cNvSpPr>
          <p:nvPr>
            <p:ph type="pic" sz="quarter" idx="15"/>
          </p:nvPr>
        </p:nvSpPr>
        <p:spPr>
          <a:xfrm>
            <a:off x="0" y="0"/>
            <a:ext cx="12192000" cy="6858000"/>
          </a:xfrm>
          <a:prstGeom prst="rect">
            <a:avLst/>
          </a:prstGeom>
          <a:solidFill>
            <a:schemeClr val="bg1">
              <a:lumMod val="95000"/>
            </a:schemeClr>
          </a:solidFill>
          <a:effectLst/>
        </p:spPr>
        <p:txBody>
          <a:bodyPr wrap="square">
            <a:noAutofit/>
          </a:bodyPr>
          <a:lstStyle>
            <a:lvl1pPr marL="0" indent="0">
              <a:buNone/>
              <a:defRPr sz="1200" b="0" i="0">
                <a:ln>
                  <a:noFill/>
                </a:ln>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endParaRPr lang="en-US" dirty="0"/>
          </a:p>
        </p:txBody>
      </p:sp>
    </p:spTree>
    <p:extLst>
      <p:ext uri="{BB962C8B-B14F-4D97-AF65-F5344CB8AC3E}">
        <p14:creationId xmlns:p14="http://schemas.microsoft.com/office/powerpoint/2010/main" xmlns="" val="3388692280"/>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6D36B285-5E24-E049-9DD6-AD518553FCF1}"/>
              </a:ext>
            </a:extLst>
          </p:cNvPr>
          <p:cNvSpPr/>
          <p:nvPr userDrawn="1"/>
        </p:nvSpPr>
        <p:spPr>
          <a:xfrm>
            <a:off x="5953844" y="0"/>
            <a:ext cx="6238156" cy="6858000"/>
          </a:xfrm>
          <a:custGeom>
            <a:avLst/>
            <a:gdLst>
              <a:gd name="connsiteX0" fmla="*/ 1244365 w 6238156"/>
              <a:gd name="connsiteY0" fmla="*/ 0 h 6858000"/>
              <a:gd name="connsiteX1" fmla="*/ 6238156 w 6238156"/>
              <a:gd name="connsiteY1" fmla="*/ 0 h 6858000"/>
              <a:gd name="connsiteX2" fmla="*/ 6238156 w 6238156"/>
              <a:gd name="connsiteY2" fmla="*/ 6858000 h 6858000"/>
              <a:gd name="connsiteX3" fmla="*/ 1387390 w 6238156"/>
              <a:gd name="connsiteY3" fmla="*/ 6858000 h 6858000"/>
              <a:gd name="connsiteX4" fmla="*/ 1334249 w 6238156"/>
              <a:gd name="connsiteY4" fmla="*/ 6802268 h 6858000"/>
              <a:gd name="connsiteX5" fmla="*/ 0 w 6238156"/>
              <a:gd name="connsiteY5" fmla="*/ 3349256 h 6858000"/>
              <a:gd name="connsiteX6" fmla="*/ 1172821 w 6238156"/>
              <a:gd name="connsiteY6" fmla="*/ 825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8156" h="6858000">
                <a:moveTo>
                  <a:pt x="1244365" y="0"/>
                </a:moveTo>
                <a:lnTo>
                  <a:pt x="6238156" y="0"/>
                </a:lnTo>
                <a:lnTo>
                  <a:pt x="6238156" y="6858000"/>
                </a:lnTo>
                <a:lnTo>
                  <a:pt x="1387390" y="6858000"/>
                </a:lnTo>
                <a:lnTo>
                  <a:pt x="1334249" y="6802268"/>
                </a:lnTo>
                <a:cubicBezTo>
                  <a:pt x="505257" y="5890265"/>
                  <a:pt x="0" y="4678759"/>
                  <a:pt x="0" y="3349256"/>
                </a:cubicBezTo>
                <a:cubicBezTo>
                  <a:pt x="0" y="2108387"/>
                  <a:pt x="440135" y="970306"/>
                  <a:pt x="1172821" y="82585"/>
                </a:cubicBezTo>
                <a:close/>
              </a:path>
            </a:pathLst>
          </a:cu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oAutofit/>
          </a:bodyPr>
          <a:lstStyle/>
          <a:p>
            <a:pPr lvl="0" algn="ctr"/>
            <a:endParaRPr lang="es-ES_tradnl" b="0" i="0">
              <a:latin typeface="Lato Light" panose="020F0502020204030203" pitchFamily="34" charset="0"/>
            </a:endParaRPr>
          </a:p>
        </p:txBody>
      </p:sp>
    </p:spTree>
    <p:extLst>
      <p:ext uri="{BB962C8B-B14F-4D97-AF65-F5344CB8AC3E}">
        <p14:creationId xmlns:p14="http://schemas.microsoft.com/office/powerpoint/2010/main" xmlns="" val="2855670266"/>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ld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4E3B23A0-77DD-074A-A942-E11A6282B620}"/>
              </a:ext>
            </a:extLst>
          </p:cNvPr>
          <p:cNvSpPr/>
          <p:nvPr userDrawn="1"/>
        </p:nvSpPr>
        <p:spPr>
          <a:xfrm>
            <a:off x="1362971" y="0"/>
            <a:ext cx="9471804" cy="6858000"/>
          </a:xfrm>
          <a:custGeom>
            <a:avLst/>
            <a:gdLst>
              <a:gd name="connsiteX0" fmla="*/ 1484815 w 9471804"/>
              <a:gd name="connsiteY0" fmla="*/ 0 h 6858000"/>
              <a:gd name="connsiteX1" fmla="*/ 7986990 w 9471804"/>
              <a:gd name="connsiteY1" fmla="*/ 0 h 6858000"/>
              <a:gd name="connsiteX2" fmla="*/ 8084690 w 9471804"/>
              <a:gd name="connsiteY2" fmla="*/ 93149 h 6858000"/>
              <a:gd name="connsiteX3" fmla="*/ 9471804 w 9471804"/>
              <a:gd name="connsiteY3" fmla="*/ 3441937 h 6858000"/>
              <a:gd name="connsiteX4" fmla="*/ 8084690 w 9471804"/>
              <a:gd name="connsiteY4" fmla="*/ 6790725 h 6858000"/>
              <a:gd name="connsiteX5" fmla="*/ 8014128 w 9471804"/>
              <a:gd name="connsiteY5" fmla="*/ 6858000 h 6858000"/>
              <a:gd name="connsiteX6" fmla="*/ 1457676 w 9471804"/>
              <a:gd name="connsiteY6" fmla="*/ 6858000 h 6858000"/>
              <a:gd name="connsiteX7" fmla="*/ 1387114 w 9471804"/>
              <a:gd name="connsiteY7" fmla="*/ 6790725 h 6858000"/>
              <a:gd name="connsiteX8" fmla="*/ 0 w 9471804"/>
              <a:gd name="connsiteY8" fmla="*/ 3441937 h 6858000"/>
              <a:gd name="connsiteX9" fmla="*/ 1387114 w 9471804"/>
              <a:gd name="connsiteY9" fmla="*/ 931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1804" h="6858000">
                <a:moveTo>
                  <a:pt x="1484815" y="0"/>
                </a:moveTo>
                <a:lnTo>
                  <a:pt x="7986990" y="0"/>
                </a:lnTo>
                <a:lnTo>
                  <a:pt x="8084690" y="93149"/>
                </a:lnTo>
                <a:cubicBezTo>
                  <a:pt x="8941720" y="950179"/>
                  <a:pt x="9471804" y="2134154"/>
                  <a:pt x="9471804" y="3441937"/>
                </a:cubicBezTo>
                <a:cubicBezTo>
                  <a:pt x="9471804" y="4749720"/>
                  <a:pt x="8941720" y="5933696"/>
                  <a:pt x="8084690" y="6790725"/>
                </a:cubicBezTo>
                <a:lnTo>
                  <a:pt x="8014128" y="6858000"/>
                </a:lnTo>
                <a:lnTo>
                  <a:pt x="1457676" y="6858000"/>
                </a:lnTo>
                <a:lnTo>
                  <a:pt x="1387114" y="6790725"/>
                </a:lnTo>
                <a:cubicBezTo>
                  <a:pt x="530084" y="5933696"/>
                  <a:pt x="0" y="4749720"/>
                  <a:pt x="0" y="3441937"/>
                </a:cubicBezTo>
                <a:cubicBezTo>
                  <a:pt x="0" y="2134154"/>
                  <a:pt x="530084" y="950179"/>
                  <a:pt x="1387114" y="93149"/>
                </a:cubicBezTo>
                <a:close/>
              </a:path>
            </a:pathLst>
          </a:cu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xmlns="" val="1979263035"/>
      </p:ext>
    </p:extLst>
  </p:cSld>
  <p:clrMapOvr>
    <a:masterClrMapping/>
  </p:clrMapOvr>
  <p:extLst>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and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F21411D2-89B1-D945-8D16-249E5A3F260C}"/>
              </a:ext>
            </a:extLst>
          </p:cNvPr>
          <p:cNvSpPr/>
          <p:nvPr userDrawn="1"/>
        </p:nvSpPr>
        <p:spPr>
          <a:xfrm>
            <a:off x="1362971" y="0"/>
            <a:ext cx="9471804" cy="6858000"/>
          </a:xfrm>
          <a:custGeom>
            <a:avLst/>
            <a:gdLst>
              <a:gd name="connsiteX0" fmla="*/ 1484815 w 9471804"/>
              <a:gd name="connsiteY0" fmla="*/ 0 h 6858000"/>
              <a:gd name="connsiteX1" fmla="*/ 7986990 w 9471804"/>
              <a:gd name="connsiteY1" fmla="*/ 0 h 6858000"/>
              <a:gd name="connsiteX2" fmla="*/ 8084690 w 9471804"/>
              <a:gd name="connsiteY2" fmla="*/ 93149 h 6858000"/>
              <a:gd name="connsiteX3" fmla="*/ 9471804 w 9471804"/>
              <a:gd name="connsiteY3" fmla="*/ 3441937 h 6858000"/>
              <a:gd name="connsiteX4" fmla="*/ 8084690 w 9471804"/>
              <a:gd name="connsiteY4" fmla="*/ 6790725 h 6858000"/>
              <a:gd name="connsiteX5" fmla="*/ 8014128 w 9471804"/>
              <a:gd name="connsiteY5" fmla="*/ 6858000 h 6858000"/>
              <a:gd name="connsiteX6" fmla="*/ 1457676 w 9471804"/>
              <a:gd name="connsiteY6" fmla="*/ 6858000 h 6858000"/>
              <a:gd name="connsiteX7" fmla="*/ 1387114 w 9471804"/>
              <a:gd name="connsiteY7" fmla="*/ 6790725 h 6858000"/>
              <a:gd name="connsiteX8" fmla="*/ 0 w 9471804"/>
              <a:gd name="connsiteY8" fmla="*/ 3441937 h 6858000"/>
              <a:gd name="connsiteX9" fmla="*/ 1387114 w 9471804"/>
              <a:gd name="connsiteY9" fmla="*/ 931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1804" h="6858000">
                <a:moveTo>
                  <a:pt x="1484815" y="0"/>
                </a:moveTo>
                <a:lnTo>
                  <a:pt x="7986990" y="0"/>
                </a:lnTo>
                <a:lnTo>
                  <a:pt x="8084690" y="93149"/>
                </a:lnTo>
                <a:cubicBezTo>
                  <a:pt x="8941720" y="950179"/>
                  <a:pt x="9471804" y="2134154"/>
                  <a:pt x="9471804" y="3441937"/>
                </a:cubicBezTo>
                <a:cubicBezTo>
                  <a:pt x="9471804" y="4749720"/>
                  <a:pt x="8941720" y="5933696"/>
                  <a:pt x="8084690" y="6790725"/>
                </a:cubicBezTo>
                <a:lnTo>
                  <a:pt x="8014128" y="6858000"/>
                </a:lnTo>
                <a:lnTo>
                  <a:pt x="1457676" y="6858000"/>
                </a:lnTo>
                <a:lnTo>
                  <a:pt x="1387114" y="6790725"/>
                </a:lnTo>
                <a:cubicBezTo>
                  <a:pt x="530084" y="5933696"/>
                  <a:pt x="0" y="4749720"/>
                  <a:pt x="0" y="3441937"/>
                </a:cubicBezTo>
                <a:cubicBezTo>
                  <a:pt x="0" y="2134154"/>
                  <a:pt x="530084" y="950179"/>
                  <a:pt x="1387114" y="93149"/>
                </a:cubicBezTo>
                <a:close/>
              </a:path>
            </a:pathLst>
          </a:custGeom>
          <a:solidFill>
            <a:schemeClr val="accent6">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xmlns="" val="3277657185"/>
      </p:ext>
    </p:extLst>
  </p:cSld>
  <p:clrMapOvr>
    <a:masterClrMapping/>
  </p:clrMapOvr>
  <p:transition advClick="0"/>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General Slide_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xmlns="" id="{9D575D18-6ADB-C24D-8E7A-4A3177519850}"/>
              </a:ext>
            </a:extLst>
          </p:cNvPr>
          <p:cNvSpPr/>
          <p:nvPr userDrawn="1"/>
        </p:nvSpPr>
        <p:spPr>
          <a:xfrm>
            <a:off x="2736036" y="0"/>
            <a:ext cx="9455965" cy="6858000"/>
          </a:xfrm>
          <a:custGeom>
            <a:avLst/>
            <a:gdLst>
              <a:gd name="connsiteX0" fmla="*/ 1245257 w 9455965"/>
              <a:gd name="connsiteY0" fmla="*/ 0 h 6858000"/>
              <a:gd name="connsiteX1" fmla="*/ 9455965 w 9455965"/>
              <a:gd name="connsiteY1" fmla="*/ 0 h 6858000"/>
              <a:gd name="connsiteX2" fmla="*/ 9455965 w 9455965"/>
              <a:gd name="connsiteY2" fmla="*/ 6858000 h 6858000"/>
              <a:gd name="connsiteX3" fmla="*/ 1200961 w 9455965"/>
              <a:gd name="connsiteY3" fmla="*/ 6858000 h 6858000"/>
              <a:gd name="connsiteX4" fmla="*/ 1076955 w 9455965"/>
              <a:gd name="connsiteY4" fmla="*/ 6700201 h 6858000"/>
              <a:gd name="connsiteX5" fmla="*/ 0 w 9455965"/>
              <a:gd name="connsiteY5" fmla="*/ 3456749 h 6858000"/>
              <a:gd name="connsiteX6" fmla="*/ 1237887 w 9455965"/>
              <a:gd name="connsiteY6" fmla="*/ 85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5965" h="6858000">
                <a:moveTo>
                  <a:pt x="1245257" y="0"/>
                </a:moveTo>
                <a:lnTo>
                  <a:pt x="9455965" y="0"/>
                </a:lnTo>
                <a:lnTo>
                  <a:pt x="9455965" y="6858000"/>
                </a:lnTo>
                <a:lnTo>
                  <a:pt x="1200961" y="6858000"/>
                </a:lnTo>
                <a:lnTo>
                  <a:pt x="1076955" y="6700201"/>
                </a:lnTo>
                <a:cubicBezTo>
                  <a:pt x="400559" y="5795752"/>
                  <a:pt x="0" y="4673028"/>
                  <a:pt x="0" y="3456749"/>
                </a:cubicBezTo>
                <a:cubicBezTo>
                  <a:pt x="0" y="2146909"/>
                  <a:pt x="464553" y="945572"/>
                  <a:pt x="1237887" y="8509"/>
                </a:cubicBezTo>
                <a:close/>
              </a:path>
            </a:pathLst>
          </a:cu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xmlns="" val="121195070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General Slide_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CBD9EECE-16D2-5A4E-9E59-6CDDEEBB2405}"/>
              </a:ext>
            </a:extLst>
          </p:cNvPr>
          <p:cNvSpPr/>
          <p:nvPr userDrawn="1"/>
        </p:nvSpPr>
        <p:spPr>
          <a:xfrm flipH="1">
            <a:off x="0" y="0"/>
            <a:ext cx="9453600" cy="6858000"/>
          </a:xfrm>
          <a:custGeom>
            <a:avLst/>
            <a:gdLst>
              <a:gd name="connsiteX0" fmla="*/ 1245257 w 9455965"/>
              <a:gd name="connsiteY0" fmla="*/ 0 h 6858000"/>
              <a:gd name="connsiteX1" fmla="*/ 9455965 w 9455965"/>
              <a:gd name="connsiteY1" fmla="*/ 0 h 6858000"/>
              <a:gd name="connsiteX2" fmla="*/ 9455965 w 9455965"/>
              <a:gd name="connsiteY2" fmla="*/ 6858000 h 6858000"/>
              <a:gd name="connsiteX3" fmla="*/ 1200961 w 9455965"/>
              <a:gd name="connsiteY3" fmla="*/ 6858000 h 6858000"/>
              <a:gd name="connsiteX4" fmla="*/ 1076955 w 9455965"/>
              <a:gd name="connsiteY4" fmla="*/ 6700201 h 6858000"/>
              <a:gd name="connsiteX5" fmla="*/ 0 w 9455965"/>
              <a:gd name="connsiteY5" fmla="*/ 3456749 h 6858000"/>
              <a:gd name="connsiteX6" fmla="*/ 1237887 w 9455965"/>
              <a:gd name="connsiteY6" fmla="*/ 85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5965" h="6858000">
                <a:moveTo>
                  <a:pt x="1245257" y="0"/>
                </a:moveTo>
                <a:lnTo>
                  <a:pt x="9455965" y="0"/>
                </a:lnTo>
                <a:lnTo>
                  <a:pt x="9455965" y="6858000"/>
                </a:lnTo>
                <a:lnTo>
                  <a:pt x="1200961" y="6858000"/>
                </a:lnTo>
                <a:lnTo>
                  <a:pt x="1076955" y="6700201"/>
                </a:lnTo>
                <a:cubicBezTo>
                  <a:pt x="400559" y="5795752"/>
                  <a:pt x="0" y="4673028"/>
                  <a:pt x="0" y="3456749"/>
                </a:cubicBezTo>
                <a:cubicBezTo>
                  <a:pt x="0" y="2146909"/>
                  <a:pt x="464553" y="945572"/>
                  <a:pt x="1237887" y="8509"/>
                </a:cubicBezTo>
                <a:close/>
              </a:path>
            </a:pathLst>
          </a:cu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xmlns="" val="4052697856"/>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E0E3DF-338D-EC4C-91AB-9274778DC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81E322F-2259-7A46-B11A-273C145F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F4CED869-9DD2-3D49-8A15-D33AF0A9E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Light" panose="020F0502020204030203" pitchFamily="34" charset="0"/>
              </a:defRPr>
            </a:lvl1pPr>
          </a:lstStyle>
          <a:p>
            <a:fld id="{B50CD552-C10E-614A-B810-77E320220E26}" type="datetimeFigureOut">
              <a:rPr lang="en-US" smtClean="0"/>
              <a:pPr/>
              <a:t>2/11/2021</a:t>
            </a:fld>
            <a:endParaRPr lang="en-US" dirty="0"/>
          </a:p>
        </p:txBody>
      </p:sp>
      <p:sp>
        <p:nvSpPr>
          <p:cNvPr id="5" name="Footer Placeholder 4">
            <a:extLst>
              <a:ext uri="{FF2B5EF4-FFF2-40B4-BE49-F238E27FC236}">
                <a16:creationId xmlns:a16="http://schemas.microsoft.com/office/drawing/2014/main" xmlns="" id="{FDD88453-55E3-C54C-A2DB-2AC770422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Light" panose="020F0502020204030203" pitchFamily="34" charset="0"/>
              </a:defRPr>
            </a:lvl1pPr>
          </a:lstStyle>
          <a:p>
            <a:endParaRPr lang="en-US" dirty="0"/>
          </a:p>
        </p:txBody>
      </p:sp>
      <p:sp>
        <p:nvSpPr>
          <p:cNvPr id="6" name="Slide Number Placeholder 5">
            <a:extLst>
              <a:ext uri="{FF2B5EF4-FFF2-40B4-BE49-F238E27FC236}">
                <a16:creationId xmlns:a16="http://schemas.microsoft.com/office/drawing/2014/main" xmlns="" id="{D647BCF5-1DF8-BA4A-9BFE-6F357F018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Light" panose="020F0502020204030203" pitchFamily="34" charset="0"/>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xmlns="" val="93530648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5" r:id="rId3"/>
    <p:sldLayoutId id="2147483669" r:id="rId4"/>
    <p:sldLayoutId id="2147483672" r:id="rId5"/>
    <p:sldLayoutId id="2147483671" r:id="rId6"/>
    <p:sldLayoutId id="2147483675" r:id="rId7"/>
    <p:sldLayoutId id="2147483662" r:id="rId8"/>
    <p:sldLayoutId id="2147483670" r:id="rId9"/>
    <p:sldLayoutId id="2147483663" r:id="rId10"/>
    <p:sldLayoutId id="2147483673" r:id="rId11"/>
  </p:sldLayoutIdLst>
  <p:txStyles>
    <p:titleStyle>
      <a:lvl1pPr algn="l" defTabSz="914400" rtl="0" eaLnBrk="1" latinLnBrk="0" hangingPunct="1">
        <a:lnSpc>
          <a:spcPct val="90000"/>
        </a:lnSpc>
        <a:spcBef>
          <a:spcPct val="0"/>
        </a:spcBef>
        <a:buNone/>
        <a:defRPr sz="4400" b="1" i="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34" name="TextBox 233">
            <a:extLst>
              <a:ext uri="{FF2B5EF4-FFF2-40B4-BE49-F238E27FC236}">
                <a16:creationId xmlns:a16="http://schemas.microsoft.com/office/drawing/2014/main" xmlns="" id="{A90D9147-49C0-6A4B-9222-A40E04CA3632}"/>
              </a:ext>
            </a:extLst>
          </p:cNvPr>
          <p:cNvSpPr txBox="1"/>
          <p:nvPr/>
        </p:nvSpPr>
        <p:spPr>
          <a:xfrm>
            <a:off x="5080000" y="2348637"/>
            <a:ext cx="7112000" cy="2308324"/>
          </a:xfrm>
          <a:prstGeom prst="rect">
            <a:avLst/>
          </a:prstGeom>
          <a:noFill/>
        </p:spPr>
        <p:txBody>
          <a:bodyPr wrap="square" rtlCol="0" anchor="b">
            <a:spAutoFit/>
          </a:bodyPr>
          <a:lstStyle/>
          <a:p>
            <a:pPr algn="r"/>
            <a:r>
              <a:rPr lang="en-US" sz="48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PODIATRY SERVICES DIGITAL MARKETING STRATEGY</a:t>
            </a:r>
          </a:p>
        </p:txBody>
      </p:sp>
      <p:sp>
        <p:nvSpPr>
          <p:cNvPr id="2" name="TextBox 1">
            <a:extLst>
              <a:ext uri="{FF2B5EF4-FFF2-40B4-BE49-F238E27FC236}">
                <a16:creationId xmlns:a16="http://schemas.microsoft.com/office/drawing/2014/main" xmlns="" id="{06A40143-7CCE-A147-85B9-107C026EA7EB}"/>
              </a:ext>
            </a:extLst>
          </p:cNvPr>
          <p:cNvSpPr txBox="1"/>
          <p:nvPr/>
        </p:nvSpPr>
        <p:spPr>
          <a:xfrm>
            <a:off x="6096000" y="4877713"/>
            <a:ext cx="5400675" cy="1107996"/>
          </a:xfrm>
          <a:prstGeom prst="rect">
            <a:avLst/>
          </a:prstGeom>
          <a:noFill/>
        </p:spPr>
        <p:txBody>
          <a:bodyPr wrap="square" rtlCol="0">
            <a:spAutoFit/>
          </a:bodyPr>
          <a:lstStyle/>
          <a:p>
            <a:pPr algn="ctr"/>
            <a:r>
              <a:rPr lang="es-ES_tradnl" sz="2200" dirty="0">
                <a:latin typeface="Times New Roman" panose="02020603050405020304" pitchFamily="18" charset="0"/>
                <a:ea typeface="Lato Light" panose="020F0502020204030203" pitchFamily="34" charset="0"/>
                <a:cs typeface="Times New Roman" panose="02020603050405020304" pitchFamily="18" charset="0"/>
              </a:rPr>
              <a:t>Student’s </a:t>
            </a:r>
            <a:r>
              <a:rPr lang="es-ES_tradnl" sz="2200" dirty="0" err="1">
                <a:latin typeface="Times New Roman" panose="02020603050405020304" pitchFamily="18" charset="0"/>
                <a:ea typeface="Lato Light" panose="020F0502020204030203" pitchFamily="34" charset="0"/>
                <a:cs typeface="Times New Roman" panose="02020603050405020304" pitchFamily="18" charset="0"/>
              </a:rPr>
              <a:t>Name</a:t>
            </a:r>
            <a:endParaRPr lang="es-ES_tradnl" sz="2200" dirty="0">
              <a:latin typeface="Times New Roman" panose="02020603050405020304" pitchFamily="18" charset="0"/>
              <a:ea typeface="Lato Light" panose="020F0502020204030203" pitchFamily="34" charset="0"/>
              <a:cs typeface="Times New Roman" panose="02020603050405020304" pitchFamily="18" charset="0"/>
            </a:endParaRPr>
          </a:p>
          <a:p>
            <a:pPr algn="ctr"/>
            <a:r>
              <a:rPr lang="es-ES_tradnl" sz="2200" dirty="0" err="1">
                <a:latin typeface="Times New Roman" panose="02020603050405020304" pitchFamily="18" charset="0"/>
                <a:ea typeface="Lato Light" panose="020F0502020204030203" pitchFamily="34" charset="0"/>
                <a:cs typeface="Times New Roman" panose="02020603050405020304" pitchFamily="18" charset="0"/>
              </a:rPr>
              <a:t>Institution</a:t>
            </a:r>
            <a:r>
              <a:rPr lang="es-ES_tradnl" sz="2200" dirty="0">
                <a:latin typeface="Times New Roman" panose="02020603050405020304" pitchFamily="18" charset="0"/>
                <a:ea typeface="Lato Light" panose="020F0502020204030203" pitchFamily="34" charset="0"/>
                <a:cs typeface="Times New Roman" panose="02020603050405020304" pitchFamily="18" charset="0"/>
              </a:rPr>
              <a:t> </a:t>
            </a:r>
            <a:r>
              <a:rPr lang="es-ES_tradnl" sz="2200" dirty="0" err="1">
                <a:latin typeface="Times New Roman" panose="02020603050405020304" pitchFamily="18" charset="0"/>
                <a:ea typeface="Lato Light" panose="020F0502020204030203" pitchFamily="34" charset="0"/>
                <a:cs typeface="Times New Roman" panose="02020603050405020304" pitchFamily="18" charset="0"/>
              </a:rPr>
              <a:t>of</a:t>
            </a:r>
            <a:r>
              <a:rPr lang="es-ES_tradnl" sz="2200" dirty="0">
                <a:latin typeface="Times New Roman" panose="02020603050405020304" pitchFamily="18" charset="0"/>
                <a:ea typeface="Lato Light" panose="020F0502020204030203" pitchFamily="34" charset="0"/>
                <a:cs typeface="Times New Roman" panose="02020603050405020304" pitchFamily="18" charset="0"/>
              </a:rPr>
              <a:t> </a:t>
            </a:r>
            <a:r>
              <a:rPr lang="es-ES_tradnl" sz="2200" dirty="0" err="1">
                <a:latin typeface="Times New Roman" panose="02020603050405020304" pitchFamily="18" charset="0"/>
                <a:ea typeface="Lato Light" panose="020F0502020204030203" pitchFamily="34" charset="0"/>
                <a:cs typeface="Times New Roman" panose="02020603050405020304" pitchFamily="18" charset="0"/>
              </a:rPr>
              <a:t>Affiliation</a:t>
            </a:r>
            <a:endParaRPr lang="es-ES_tradnl" sz="2200" dirty="0">
              <a:latin typeface="Times New Roman" panose="02020603050405020304" pitchFamily="18" charset="0"/>
              <a:ea typeface="Lato Light" panose="020F0502020204030203" pitchFamily="34" charset="0"/>
              <a:cs typeface="Times New Roman" panose="02020603050405020304" pitchFamily="18" charset="0"/>
            </a:endParaRPr>
          </a:p>
          <a:p>
            <a:pPr algn="ctr"/>
            <a:r>
              <a:rPr lang="es-ES_tradnl" sz="2200" dirty="0">
                <a:latin typeface="Times New Roman" panose="02020603050405020304" pitchFamily="18" charset="0"/>
                <a:ea typeface="Lato Light" panose="020F0502020204030203" pitchFamily="34" charset="0"/>
                <a:cs typeface="Times New Roman" panose="02020603050405020304" pitchFamily="18" charset="0"/>
              </a:rPr>
              <a:t>Date</a:t>
            </a:r>
          </a:p>
        </p:txBody>
      </p:sp>
    </p:spTree>
    <p:extLst>
      <p:ext uri="{BB962C8B-B14F-4D97-AF65-F5344CB8AC3E}">
        <p14:creationId xmlns:p14="http://schemas.microsoft.com/office/powerpoint/2010/main" xmlns="" val="217959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4E92677E-898C-AF4A-81B9-BE0FA81A1616}"/>
              </a:ext>
            </a:extLst>
          </p:cNvPr>
          <p:cNvPicPr>
            <a:picLocks noGrp="1" noChangeAspect="1"/>
          </p:cNvPicPr>
          <p:nvPr>
            <p:ph type="pic" sz="quarter" idx="14"/>
          </p:nvPr>
        </p:nvPicPr>
        <p:blipFill>
          <a:blip r:embed="rId3"/>
          <a:srcRect/>
          <a:stretch/>
        </p:blipFill>
        <p:spPr>
          <a:xfrm>
            <a:off x="0" y="0"/>
            <a:ext cx="12191999" cy="6858000"/>
          </a:xfrm>
        </p:spPr>
      </p:pic>
      <p:sp>
        <p:nvSpPr>
          <p:cNvPr id="8" name="Freeform 7">
            <a:extLst>
              <a:ext uri="{FF2B5EF4-FFF2-40B4-BE49-F238E27FC236}">
                <a16:creationId xmlns:a16="http://schemas.microsoft.com/office/drawing/2014/main" xmlns="" id="{98B2BA07-862D-5C41-A758-5010E05307D4}"/>
              </a:ext>
            </a:extLst>
          </p:cNvPr>
          <p:cNvSpPr/>
          <p:nvPr/>
        </p:nvSpPr>
        <p:spPr>
          <a:xfrm>
            <a:off x="158044" y="0"/>
            <a:ext cx="12033956" cy="6858000"/>
          </a:xfrm>
          <a:custGeom>
            <a:avLst/>
            <a:gdLst>
              <a:gd name="connsiteX0" fmla="*/ 1244365 w 6238156"/>
              <a:gd name="connsiteY0" fmla="*/ 0 h 6858000"/>
              <a:gd name="connsiteX1" fmla="*/ 6238156 w 6238156"/>
              <a:gd name="connsiteY1" fmla="*/ 0 h 6858000"/>
              <a:gd name="connsiteX2" fmla="*/ 6238156 w 6238156"/>
              <a:gd name="connsiteY2" fmla="*/ 6858000 h 6858000"/>
              <a:gd name="connsiteX3" fmla="*/ 1387390 w 6238156"/>
              <a:gd name="connsiteY3" fmla="*/ 6858000 h 6858000"/>
              <a:gd name="connsiteX4" fmla="*/ 1334249 w 6238156"/>
              <a:gd name="connsiteY4" fmla="*/ 6802268 h 6858000"/>
              <a:gd name="connsiteX5" fmla="*/ 0 w 6238156"/>
              <a:gd name="connsiteY5" fmla="*/ 3349256 h 6858000"/>
              <a:gd name="connsiteX6" fmla="*/ 1172821 w 6238156"/>
              <a:gd name="connsiteY6" fmla="*/ 825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8156" h="6858000">
                <a:moveTo>
                  <a:pt x="1244365" y="0"/>
                </a:moveTo>
                <a:lnTo>
                  <a:pt x="6238156" y="0"/>
                </a:lnTo>
                <a:lnTo>
                  <a:pt x="6238156" y="6858000"/>
                </a:lnTo>
                <a:lnTo>
                  <a:pt x="1387390" y="6858000"/>
                </a:lnTo>
                <a:lnTo>
                  <a:pt x="1334249" y="6802268"/>
                </a:lnTo>
                <a:cubicBezTo>
                  <a:pt x="505257" y="5890265"/>
                  <a:pt x="0" y="4678759"/>
                  <a:pt x="0" y="3349256"/>
                </a:cubicBezTo>
                <a:cubicBezTo>
                  <a:pt x="0" y="2108387"/>
                  <a:pt x="440135" y="970306"/>
                  <a:pt x="1172821" y="82585"/>
                </a:cubicBezTo>
                <a:close/>
              </a:path>
            </a:pathLst>
          </a:cu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oAutofit/>
          </a:bodyPr>
          <a:lstStyle/>
          <a:p>
            <a:pPr lvl="0" algn="ctr"/>
            <a:endParaRPr lang="es-ES_tradnl" b="0" i="0">
              <a:latin typeface="Lato Light" panose="020F0502020204030203" pitchFamily="34" charset="0"/>
            </a:endParaRPr>
          </a:p>
        </p:txBody>
      </p:sp>
      <p:sp>
        <p:nvSpPr>
          <p:cNvPr id="105" name="TextBox 104"/>
          <p:cNvSpPr txBox="1"/>
          <p:nvPr/>
        </p:nvSpPr>
        <p:spPr>
          <a:xfrm>
            <a:off x="1264356" y="10716"/>
            <a:ext cx="9385653" cy="923330"/>
          </a:xfrm>
          <a:prstGeom prst="rect">
            <a:avLst/>
          </a:prstGeom>
          <a:noFill/>
        </p:spPr>
        <p:txBody>
          <a:bodyPr wrap="square" rtlCol="0">
            <a:spAutoFit/>
          </a:bodyPr>
          <a:lstStyle/>
          <a:p>
            <a:pPr algn="ctr"/>
            <a:r>
              <a:rPr lang="en-US" sz="5400" dirty="0">
                <a:latin typeface="Times New Roman" panose="02020603050405020304" pitchFamily="18" charset="0"/>
                <a:ea typeface="Lato Light" panose="020F0502020204030203" pitchFamily="34" charset="0"/>
                <a:cs typeface="Times New Roman" panose="02020603050405020304" pitchFamily="18" charset="0"/>
              </a:rPr>
              <a:t>Digital Media</a:t>
            </a:r>
          </a:p>
        </p:txBody>
      </p:sp>
      <p:sp>
        <p:nvSpPr>
          <p:cNvPr id="2" name="TextBox 1">
            <a:extLst>
              <a:ext uri="{FF2B5EF4-FFF2-40B4-BE49-F238E27FC236}">
                <a16:creationId xmlns:a16="http://schemas.microsoft.com/office/drawing/2014/main" xmlns="" id="{1F4C7691-6DD7-498D-9A11-DA7D9BE4FE37}"/>
              </a:ext>
            </a:extLst>
          </p:cNvPr>
          <p:cNvSpPr txBox="1"/>
          <p:nvPr/>
        </p:nvSpPr>
        <p:spPr>
          <a:xfrm>
            <a:off x="158044" y="1137248"/>
            <a:ext cx="11875912" cy="6125523"/>
          </a:xfrm>
          <a:prstGeom prst="rect">
            <a:avLst/>
          </a:prstGeom>
          <a:noFill/>
        </p:spPr>
        <p:txBody>
          <a:bodyPr wrap="square" rtlCol="0">
            <a:spAutoFit/>
          </a:bodyPr>
          <a:lstStyle/>
          <a:p>
            <a:pPr>
              <a:lnSpc>
                <a:spcPct val="150000"/>
              </a:lnSpc>
            </a:pPr>
            <a:r>
              <a:rPr lang="en-US" sz="2200" dirty="0">
                <a:latin typeface="Times New Roman" panose="02020603050405020304" pitchFamily="18" charset="0"/>
                <a:cs typeface="Times New Roman" panose="02020603050405020304" pitchFamily="18" charset="0"/>
              </a:rPr>
              <a:t>A digital marketing strategy is a plan outlining how an organization will attain in marketing goals through the use of digital platforms such as social media. In the modern world where many people use digital devices and spend most of their time online, digital marketing is important. Digital media is one of the best ways to market and grow your organization. Digital transformation has changed the healthcare industry. Patients now have variety of options to seek care and monitor their health on online platforms. For Wake Forest Baptist Health its path to success is based on implementing digital marketing strategies and creating a strong online presence to get patients who are online. The digital marketing that will be used to market the organization’s services include;</a:t>
            </a:r>
          </a:p>
          <a:p>
            <a:pPr>
              <a:lnSpc>
                <a:spcPct val="150000"/>
              </a:lnSpc>
            </a:pPr>
            <a:r>
              <a:rPr lang="en-US" sz="2200" dirty="0">
                <a:latin typeface="Times New Roman" panose="02020603050405020304" pitchFamily="18" charset="0"/>
                <a:cs typeface="Times New Roman" panose="02020603050405020304" pitchFamily="18" charset="0"/>
              </a:rPr>
              <a:t>	1. Search engine optimization 	3. Email marketing</a:t>
            </a:r>
          </a:p>
          <a:p>
            <a:pPr>
              <a:lnSpc>
                <a:spcPct val="150000"/>
              </a:lnSpc>
            </a:pPr>
            <a:r>
              <a:rPr lang="en-US" sz="2200" dirty="0">
                <a:latin typeface="Times New Roman" panose="02020603050405020304" pitchFamily="18" charset="0"/>
                <a:cs typeface="Times New Roman" panose="02020603050405020304" pitchFamily="18" charset="0"/>
              </a:rPr>
              <a:t>	2. Search engine marketing 	4. Social media platforms such as 								Facebook and twitter. </a:t>
            </a:r>
          </a:p>
          <a:p>
            <a:pPr>
              <a:lnSpc>
                <a:spcPct val="150000"/>
              </a:lnSpc>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091335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F13223EF-3C28-CD44-8631-B0D3A78B67DB}"/>
              </a:ext>
            </a:extLst>
          </p:cNvPr>
          <p:cNvSpPr txBox="1"/>
          <p:nvPr/>
        </p:nvSpPr>
        <p:spPr>
          <a:xfrm>
            <a:off x="3485975" y="195332"/>
            <a:ext cx="8101012" cy="707886"/>
          </a:xfrm>
          <a:prstGeom prst="rect">
            <a:avLst/>
          </a:prstGeom>
          <a:noFill/>
        </p:spPr>
        <p:txBody>
          <a:bodyPr wrap="square" rtlCol="0">
            <a:spAutoFit/>
          </a:bodyPr>
          <a:lstStyle/>
          <a:p>
            <a:pPr algn="ctr"/>
            <a:r>
              <a:rPr lang="en-US" sz="40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Digital Marketing Strategies</a:t>
            </a:r>
          </a:p>
        </p:txBody>
      </p:sp>
      <p:sp>
        <p:nvSpPr>
          <p:cNvPr id="2" name="TextBox 1">
            <a:extLst>
              <a:ext uri="{FF2B5EF4-FFF2-40B4-BE49-F238E27FC236}">
                <a16:creationId xmlns:a16="http://schemas.microsoft.com/office/drawing/2014/main" xmlns="" id="{35BF9E41-BF7E-4A70-B4DC-A7B4EEA14CB7}"/>
              </a:ext>
            </a:extLst>
          </p:cNvPr>
          <p:cNvSpPr txBox="1"/>
          <p:nvPr/>
        </p:nvSpPr>
        <p:spPr>
          <a:xfrm>
            <a:off x="3844636" y="903218"/>
            <a:ext cx="8101012" cy="6524863"/>
          </a:xfrm>
          <a:prstGeom prst="rect">
            <a:avLst/>
          </a:prstGeom>
          <a:noFill/>
        </p:spPr>
        <p:txBody>
          <a:bodyPr wrap="square" rtlCol="0">
            <a:spAutoFit/>
          </a:bodyPr>
          <a:lstStyle/>
          <a:p>
            <a:pPr>
              <a:lnSpc>
                <a:spcPct val="150000"/>
              </a:lnSpc>
            </a:pPr>
            <a:r>
              <a:rPr lang="en-US" sz="2200" dirty="0">
                <a:latin typeface="Times New Roman" panose="02020603050405020304" pitchFamily="18" charset="0"/>
                <a:cs typeface="Times New Roman" panose="02020603050405020304" pitchFamily="18" charset="0"/>
              </a:rPr>
              <a:t>While digital marketing entails the use of digital tools to market a business or an organization it also involves the methodology or strategy under which those digital tools are used. The digital marketing strategy that will be used is based on the healthcare organization’s goal (</a:t>
            </a:r>
            <a:r>
              <a:rPr lang="en-US" sz="2400" b="0" i="0" dirty="0">
                <a:solidFill>
                  <a:schemeClr val="bg1"/>
                </a:solidFill>
                <a:effectLst/>
                <a:latin typeface="Times New Roman" panose="02020603050405020304" pitchFamily="18" charset="0"/>
                <a:cs typeface="Times New Roman" panose="02020603050405020304" pitchFamily="18" charset="0"/>
              </a:rPr>
              <a:t>Radu et al., 2017)</a:t>
            </a:r>
            <a:r>
              <a:rPr lang="en-US" sz="2200" dirty="0">
                <a:latin typeface="Times New Roman" panose="02020603050405020304" pitchFamily="18" charset="0"/>
                <a:cs typeface="Times New Roman" panose="02020603050405020304" pitchFamily="18" charset="0"/>
              </a:rPr>
              <a:t>.  The strategy is broken down into 3 critical parts:</a:t>
            </a:r>
          </a:p>
          <a:p>
            <a:pPr marL="457200"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Attracting more clients and patients. This can be achieved by creating more website traffic through email marketing, content marketing and social media. </a:t>
            </a:r>
          </a:p>
          <a:p>
            <a:pPr marL="457200"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The leads are then converted from anonymous visitor to identifiable leads.</a:t>
            </a:r>
          </a:p>
          <a:p>
            <a:pPr marL="457200"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Ensures the clients receive quality podiatric services.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00257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F13223EF-3C28-CD44-8631-B0D3A78B67DB}"/>
              </a:ext>
            </a:extLst>
          </p:cNvPr>
          <p:cNvSpPr txBox="1"/>
          <p:nvPr/>
        </p:nvSpPr>
        <p:spPr>
          <a:xfrm>
            <a:off x="3485975" y="195332"/>
            <a:ext cx="8101012" cy="707886"/>
          </a:xfrm>
          <a:prstGeom prst="rect">
            <a:avLst/>
          </a:prstGeom>
          <a:noFill/>
        </p:spPr>
        <p:txBody>
          <a:bodyPr wrap="square" rtlCol="0">
            <a:spAutoFit/>
          </a:bodyPr>
          <a:lstStyle/>
          <a:p>
            <a:pPr algn="r"/>
            <a:r>
              <a:rPr lang="en-US" sz="40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Review of Organization’s Website</a:t>
            </a:r>
          </a:p>
        </p:txBody>
      </p:sp>
      <p:sp>
        <p:nvSpPr>
          <p:cNvPr id="2" name="TextBox 1">
            <a:extLst>
              <a:ext uri="{FF2B5EF4-FFF2-40B4-BE49-F238E27FC236}">
                <a16:creationId xmlns:a16="http://schemas.microsoft.com/office/drawing/2014/main" xmlns="" id="{35BF9E41-BF7E-4A70-B4DC-A7B4EEA14CB7}"/>
              </a:ext>
            </a:extLst>
          </p:cNvPr>
          <p:cNvSpPr txBox="1"/>
          <p:nvPr/>
        </p:nvSpPr>
        <p:spPr>
          <a:xfrm>
            <a:off x="3844636" y="903218"/>
            <a:ext cx="8101012" cy="4602029"/>
          </a:xfrm>
          <a:prstGeom prst="rect">
            <a:avLst/>
          </a:prstGeom>
          <a:noFill/>
        </p:spPr>
        <p:txBody>
          <a:bodyPr wrap="square" rtlCol="0">
            <a:spAutoFit/>
          </a:bodyPr>
          <a:lstStyle/>
          <a:p>
            <a:pPr>
              <a:lnSpc>
                <a:spcPct val="150000"/>
              </a:lnSpc>
            </a:pPr>
            <a:r>
              <a:rPr lang="en-US" sz="2200" dirty="0">
                <a:latin typeface="Times New Roman" panose="02020603050405020304" pitchFamily="18" charset="0"/>
                <a:cs typeface="Times New Roman" panose="02020603050405020304" pitchFamily="18" charset="0"/>
              </a:rPr>
              <a:t>Websites allow organization to market themselves online. It is an online presence strategy. It is important for organizations to have websites as it helps in establishing credibility of their services. Wake Forest Baptist Health has integrated social media handles into their website that can be critical to patients and clients connecting to them when seeking podiatric services. This updates are crucial to the digital strategy because many people search or connect with organizations that provide services or products online before physical contacts. Online presence will be critical to the organization growth. </a:t>
            </a:r>
          </a:p>
        </p:txBody>
      </p:sp>
    </p:spTree>
    <p:extLst>
      <p:ext uri="{BB962C8B-B14F-4D97-AF65-F5344CB8AC3E}">
        <p14:creationId xmlns:p14="http://schemas.microsoft.com/office/powerpoint/2010/main" xmlns="" val="3987175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77E43B3-27DC-487C-BFC2-611ECF389B0E}"/>
              </a:ext>
            </a:extLst>
          </p:cNvPr>
          <p:cNvSpPr txBox="1"/>
          <p:nvPr/>
        </p:nvSpPr>
        <p:spPr>
          <a:xfrm>
            <a:off x="132521" y="119270"/>
            <a:ext cx="11966713" cy="3785652"/>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References</a:t>
            </a:r>
          </a:p>
          <a:p>
            <a:pPr algn="ctr"/>
            <a:endParaRPr lang="en-US" sz="2000" dirty="0">
              <a:solidFill>
                <a:schemeClr val="bg1"/>
              </a:solidFill>
              <a:latin typeface="Times New Roman" panose="02020603050405020304" pitchFamily="18" charset="0"/>
              <a:cs typeface="Times New Roman" panose="02020603050405020304" pitchFamily="18" charset="0"/>
            </a:endParaRPr>
          </a:p>
          <a:p>
            <a:r>
              <a:rPr lang="en-US" sz="2000" b="0" i="0" dirty="0" err="1">
                <a:solidFill>
                  <a:schemeClr val="bg1"/>
                </a:solidFill>
                <a:effectLst/>
                <a:latin typeface="Times New Roman" panose="02020603050405020304" pitchFamily="18" charset="0"/>
                <a:cs typeface="Times New Roman" panose="02020603050405020304" pitchFamily="18" charset="0"/>
              </a:rPr>
              <a:t>Gunawardane</a:t>
            </a:r>
            <a:r>
              <a:rPr lang="en-US" sz="2000" b="0" i="0" dirty="0">
                <a:solidFill>
                  <a:schemeClr val="bg1"/>
                </a:solidFill>
                <a:effectLst/>
                <a:latin typeface="Times New Roman" panose="02020603050405020304" pitchFamily="18" charset="0"/>
                <a:cs typeface="Times New Roman" panose="02020603050405020304" pitchFamily="18" charset="0"/>
              </a:rPr>
              <a:t>, G. (2020). </a:t>
            </a:r>
            <a:r>
              <a:rPr lang="en-US" sz="2000" b="0" i="1" dirty="0">
                <a:solidFill>
                  <a:schemeClr val="bg1"/>
                </a:solidFill>
                <a:effectLst/>
                <a:latin typeface="Times New Roman" panose="02020603050405020304" pitchFamily="18" charset="0"/>
                <a:cs typeface="Times New Roman" panose="02020603050405020304" pitchFamily="18" charset="0"/>
              </a:rPr>
              <a:t>Modern Health Care Marketing</a:t>
            </a:r>
            <a:r>
              <a:rPr lang="en-US" sz="2000" b="0" i="0" dirty="0">
                <a:solidFill>
                  <a:schemeClr val="bg1"/>
                </a:solidFill>
                <a:effectLst/>
                <a:latin typeface="Times New Roman" panose="02020603050405020304" pitchFamily="18" charset="0"/>
                <a:cs typeface="Times New Roman" panose="02020603050405020304" pitchFamily="18" charset="0"/>
              </a:rPr>
              <a:t>. World Scientific.</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b="0" i="0" dirty="0">
                <a:solidFill>
                  <a:schemeClr val="bg1"/>
                </a:solidFill>
                <a:effectLst/>
                <a:latin typeface="Times New Roman" panose="02020603050405020304" pitchFamily="18" charset="0"/>
                <a:cs typeface="Times New Roman" panose="02020603050405020304" pitchFamily="18" charset="0"/>
              </a:rPr>
              <a:t>Radu, G. A. B. R. I. E. L., Solomon, M. A. R. I. A., Gheorghe, C. M., </a:t>
            </a:r>
            <a:r>
              <a:rPr lang="en-US" sz="2000" b="0" i="0" dirty="0" err="1">
                <a:solidFill>
                  <a:schemeClr val="bg1"/>
                </a:solidFill>
                <a:effectLst/>
                <a:latin typeface="Times New Roman" panose="02020603050405020304" pitchFamily="18" charset="0"/>
                <a:cs typeface="Times New Roman" panose="02020603050405020304" pitchFamily="18" charset="0"/>
              </a:rPr>
              <a:t>Hostiuc</a:t>
            </a:r>
            <a:r>
              <a:rPr lang="en-US" sz="2000" b="0" i="0" dirty="0">
                <a:solidFill>
                  <a:schemeClr val="bg1"/>
                </a:solidFill>
                <a:effectLst/>
                <a:latin typeface="Times New Roman" panose="02020603050405020304" pitchFamily="18" charset="0"/>
                <a:cs typeface="Times New Roman" panose="02020603050405020304" pitchFamily="18" charset="0"/>
              </a:rPr>
              <a:t>, M., </a:t>
            </a:r>
            <a:r>
              <a:rPr lang="en-US" sz="2000" b="0" i="0" dirty="0" err="1">
                <a:solidFill>
                  <a:schemeClr val="bg1"/>
                </a:solidFill>
                <a:effectLst/>
                <a:latin typeface="Times New Roman" panose="02020603050405020304" pitchFamily="18" charset="0"/>
                <a:cs typeface="Times New Roman" panose="02020603050405020304" pitchFamily="18" charset="0"/>
              </a:rPr>
              <a:t>Bulescu</a:t>
            </a:r>
            <a:r>
              <a:rPr lang="en-US" sz="2000" b="0" i="0" dirty="0">
                <a:solidFill>
                  <a:schemeClr val="bg1"/>
                </a:solidFill>
                <a:effectLst/>
                <a:latin typeface="Times New Roman" panose="02020603050405020304" pitchFamily="18" charset="0"/>
                <a:cs typeface="Times New Roman" panose="02020603050405020304" pitchFamily="18" charset="0"/>
              </a:rPr>
              <a:t>, I. A., &amp; </a:t>
            </a:r>
            <a:r>
              <a:rPr lang="en-US" sz="2000" b="0" i="0" dirty="0" err="1">
                <a:solidFill>
                  <a:schemeClr val="bg1"/>
                </a:solidFill>
                <a:effectLst/>
                <a:latin typeface="Times New Roman" panose="02020603050405020304" pitchFamily="18" charset="0"/>
                <a:cs typeface="Times New Roman" panose="02020603050405020304" pitchFamily="18" charset="0"/>
              </a:rPr>
              <a:t>Purcarea</a:t>
            </a:r>
            <a:r>
              <a:rPr lang="en-US" sz="2000" b="0" i="0" dirty="0">
                <a:solidFill>
                  <a:schemeClr val="bg1"/>
                </a:solidFill>
                <a:effectLst/>
                <a:latin typeface="Times New Roman" panose="02020603050405020304" pitchFamily="18" charset="0"/>
                <a:cs typeface="Times New Roman" panose="02020603050405020304" pitchFamily="18" charset="0"/>
              </a:rPr>
              <a:t>, V. L. 	(2017). The adaptation of health care marketing to the digital era. </a:t>
            </a:r>
            <a:r>
              <a:rPr lang="en-US" sz="2000" b="0" i="1" dirty="0">
                <a:solidFill>
                  <a:schemeClr val="bg1"/>
                </a:solidFill>
                <a:effectLst/>
                <a:latin typeface="Times New Roman" panose="02020603050405020304" pitchFamily="18" charset="0"/>
                <a:cs typeface="Times New Roman" panose="02020603050405020304" pitchFamily="18" charset="0"/>
              </a:rPr>
              <a:t>Journal of medicine and life</a:t>
            </a:r>
            <a:r>
              <a:rPr lang="en-US" sz="2000" b="0" i="0" dirty="0">
                <a:solidFill>
                  <a:schemeClr val="bg1"/>
                </a:solidFill>
                <a:effectLst/>
                <a:latin typeface="Times New Roman" panose="02020603050405020304" pitchFamily="18" charset="0"/>
                <a:cs typeface="Times New Roman" panose="02020603050405020304" pitchFamily="18" charset="0"/>
              </a:rPr>
              <a:t>, </a:t>
            </a:r>
            <a:r>
              <a:rPr lang="en-US" sz="2000" b="0" i="1" dirty="0">
                <a:solidFill>
                  <a:schemeClr val="bg1"/>
                </a:solidFill>
                <a:effectLst/>
                <a:latin typeface="Times New Roman" panose="02020603050405020304" pitchFamily="18" charset="0"/>
                <a:cs typeface="Times New Roman" panose="02020603050405020304" pitchFamily="18" charset="0"/>
              </a:rPr>
              <a:t>10</a:t>
            </a:r>
            <a:r>
              <a:rPr lang="en-US" sz="2000" b="0" i="0" dirty="0">
                <a:solidFill>
                  <a:schemeClr val="bg1"/>
                </a:solidFill>
                <a:effectLst/>
                <a:latin typeface="Times New Roman" panose="02020603050405020304" pitchFamily="18" charset="0"/>
                <a:cs typeface="Times New Roman" panose="02020603050405020304" pitchFamily="18" charset="0"/>
              </a:rPr>
              <a:t>(1), 44.</a:t>
            </a:r>
          </a:p>
          <a:p>
            <a:endParaRPr lang="en-US" sz="2000" b="0" i="0" dirty="0">
              <a:solidFill>
                <a:schemeClr val="bg1"/>
              </a:solidFill>
              <a:effectLst/>
              <a:latin typeface="Times New Roman" panose="02020603050405020304" pitchFamily="18" charset="0"/>
              <a:cs typeface="Times New Roman" panose="02020603050405020304" pitchFamily="18" charset="0"/>
            </a:endParaRPr>
          </a:p>
          <a:p>
            <a:r>
              <a:rPr lang="en-US" sz="2000" b="0" i="0" dirty="0">
                <a:solidFill>
                  <a:schemeClr val="bg1"/>
                </a:solidFill>
                <a:effectLst/>
                <a:latin typeface="Times New Roman" panose="02020603050405020304" pitchFamily="18" charset="0"/>
                <a:cs typeface="Times New Roman" panose="02020603050405020304" pitchFamily="18" charset="0"/>
              </a:rPr>
              <a:t>Wylie, G., Torrens, C., Campbell, P., Frost, H., Gordon, A. L., </a:t>
            </a:r>
            <a:r>
              <a:rPr lang="en-US" sz="2000" b="0" i="0" dirty="0" err="1">
                <a:solidFill>
                  <a:schemeClr val="bg1"/>
                </a:solidFill>
                <a:effectLst/>
                <a:latin typeface="Times New Roman" panose="02020603050405020304" pitchFamily="18" charset="0"/>
                <a:cs typeface="Times New Roman" panose="02020603050405020304" pitchFamily="18" charset="0"/>
              </a:rPr>
              <a:t>Menz</a:t>
            </a:r>
            <a:r>
              <a:rPr lang="en-US" sz="2000" b="0" i="0" dirty="0">
                <a:solidFill>
                  <a:schemeClr val="bg1"/>
                </a:solidFill>
                <a:effectLst/>
                <a:latin typeface="Times New Roman" panose="02020603050405020304" pitchFamily="18" charset="0"/>
                <a:cs typeface="Times New Roman" panose="02020603050405020304" pitchFamily="18" charset="0"/>
              </a:rPr>
              <a:t>, H. B., ... &amp; Morris, J. (2019). Podiatry 	interventions to prevent falls in older people: a systematic review and meta-analysis. </a:t>
            </a:r>
            <a:r>
              <a:rPr lang="en-US" sz="2000" b="0" i="1" dirty="0">
                <a:solidFill>
                  <a:schemeClr val="bg1"/>
                </a:solidFill>
                <a:effectLst/>
                <a:latin typeface="Times New Roman" panose="02020603050405020304" pitchFamily="18" charset="0"/>
                <a:cs typeface="Times New Roman" panose="02020603050405020304" pitchFamily="18" charset="0"/>
              </a:rPr>
              <a:t>Age and 	ageing</a:t>
            </a:r>
            <a:r>
              <a:rPr lang="en-US" sz="2000" b="0" i="0" dirty="0">
                <a:solidFill>
                  <a:schemeClr val="bg1"/>
                </a:solidFill>
                <a:effectLst/>
                <a:latin typeface="Times New Roman" panose="02020603050405020304" pitchFamily="18" charset="0"/>
                <a:cs typeface="Times New Roman" panose="02020603050405020304" pitchFamily="18" charset="0"/>
              </a:rPr>
              <a:t>, </a:t>
            </a:r>
            <a:r>
              <a:rPr lang="en-US" sz="2000" b="0" i="1" dirty="0">
                <a:solidFill>
                  <a:schemeClr val="bg1"/>
                </a:solidFill>
                <a:effectLst/>
                <a:latin typeface="Times New Roman" panose="02020603050405020304" pitchFamily="18" charset="0"/>
                <a:cs typeface="Times New Roman" panose="02020603050405020304" pitchFamily="18" charset="0"/>
              </a:rPr>
              <a:t>48</a:t>
            </a:r>
            <a:r>
              <a:rPr lang="en-US" sz="2000" b="0" i="0" dirty="0">
                <a:solidFill>
                  <a:schemeClr val="bg1"/>
                </a:solidFill>
                <a:effectLst/>
                <a:latin typeface="Times New Roman" panose="02020603050405020304" pitchFamily="18" charset="0"/>
                <a:cs typeface="Times New Roman" panose="02020603050405020304" pitchFamily="18" charset="0"/>
              </a:rPr>
              <a:t>(3), 327-336</a:t>
            </a:r>
          </a:p>
          <a:p>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0299769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01E645B5-997A-2B4D-A26F-B696FF656CF6}"/>
              </a:ext>
            </a:extLst>
          </p:cNvPr>
          <p:cNvPicPr>
            <a:picLocks noGrp="1" noChangeAspect="1"/>
          </p:cNvPicPr>
          <p:nvPr>
            <p:ph type="pic" sz="quarter" idx="15"/>
          </p:nvPr>
        </p:nvPicPr>
        <p:blipFill>
          <a:blip r:embed="rId2"/>
          <a:srcRect/>
          <a:stretch/>
        </p:blipFill>
        <p:spPr>
          <a:xfrm>
            <a:off x="0" y="-1"/>
            <a:ext cx="12191999" cy="6857999"/>
          </a:xfrm>
        </p:spPr>
      </p:pic>
      <p:sp>
        <p:nvSpPr>
          <p:cNvPr id="10" name="Freeform 9">
            <a:extLst>
              <a:ext uri="{FF2B5EF4-FFF2-40B4-BE49-F238E27FC236}">
                <a16:creationId xmlns:a16="http://schemas.microsoft.com/office/drawing/2014/main" xmlns="" id="{8ECF8CF7-A278-CE41-A67A-FC29111C5682}"/>
              </a:ext>
            </a:extLst>
          </p:cNvPr>
          <p:cNvSpPr>
            <a:spLocks noChangeAspect="1"/>
          </p:cNvSpPr>
          <p:nvPr/>
        </p:nvSpPr>
        <p:spPr>
          <a:xfrm flipH="1">
            <a:off x="2257778" y="0"/>
            <a:ext cx="9934222" cy="6858000"/>
          </a:xfrm>
          <a:custGeom>
            <a:avLst/>
            <a:gdLst>
              <a:gd name="connsiteX0" fmla="*/ 6009791 w 7254156"/>
              <a:gd name="connsiteY0" fmla="*/ 0 h 6858000"/>
              <a:gd name="connsiteX1" fmla="*/ 0 w 7254156"/>
              <a:gd name="connsiteY1" fmla="*/ 0 h 6858000"/>
              <a:gd name="connsiteX2" fmla="*/ 0 w 7254156"/>
              <a:gd name="connsiteY2" fmla="*/ 6858000 h 6858000"/>
              <a:gd name="connsiteX3" fmla="*/ 5866766 w 7254156"/>
              <a:gd name="connsiteY3" fmla="*/ 6858000 h 6858000"/>
              <a:gd name="connsiteX4" fmla="*/ 5919907 w 7254156"/>
              <a:gd name="connsiteY4" fmla="*/ 6802268 h 6858000"/>
              <a:gd name="connsiteX5" fmla="*/ 7254156 w 7254156"/>
              <a:gd name="connsiteY5" fmla="*/ 3349256 h 6858000"/>
              <a:gd name="connsiteX6" fmla="*/ 6081335 w 7254156"/>
              <a:gd name="connsiteY6" fmla="*/ 825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4156" h="6858000">
                <a:moveTo>
                  <a:pt x="6009791" y="0"/>
                </a:moveTo>
                <a:lnTo>
                  <a:pt x="0" y="0"/>
                </a:lnTo>
                <a:lnTo>
                  <a:pt x="0" y="6858000"/>
                </a:lnTo>
                <a:lnTo>
                  <a:pt x="5866766" y="6858000"/>
                </a:lnTo>
                <a:lnTo>
                  <a:pt x="5919907" y="6802268"/>
                </a:lnTo>
                <a:cubicBezTo>
                  <a:pt x="6748899" y="5890265"/>
                  <a:pt x="7254156" y="4678759"/>
                  <a:pt x="7254156" y="3349256"/>
                </a:cubicBezTo>
                <a:cubicBezTo>
                  <a:pt x="7254156" y="2108387"/>
                  <a:pt x="6814021" y="970306"/>
                  <a:pt x="6081335" y="82585"/>
                </a:cubicBezTo>
                <a:close/>
              </a:path>
            </a:pathLst>
          </a:cu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dirty="0">
              <a:latin typeface="Lato Light" panose="020F0502020204030203" pitchFamily="34" charset="0"/>
            </a:endParaRPr>
          </a:p>
        </p:txBody>
      </p:sp>
      <p:sp>
        <p:nvSpPr>
          <p:cNvPr id="233" name="TextBox 232">
            <a:extLst>
              <a:ext uri="{FF2B5EF4-FFF2-40B4-BE49-F238E27FC236}">
                <a16:creationId xmlns:a16="http://schemas.microsoft.com/office/drawing/2014/main" xmlns="" id="{C9679DFC-6DA2-D54F-8A45-778FCB0DCC92}"/>
              </a:ext>
            </a:extLst>
          </p:cNvPr>
          <p:cNvSpPr txBox="1"/>
          <p:nvPr/>
        </p:nvSpPr>
        <p:spPr>
          <a:xfrm>
            <a:off x="4143022" y="211386"/>
            <a:ext cx="7353653" cy="1015663"/>
          </a:xfrm>
          <a:prstGeom prst="rect">
            <a:avLst/>
          </a:prstGeom>
          <a:noFill/>
          <a:ln>
            <a:noFill/>
          </a:ln>
        </p:spPr>
        <p:txBody>
          <a:bodyPr wrap="square" rtlCol="0">
            <a:spAutoFit/>
          </a:bodyPr>
          <a:lstStyle/>
          <a:p>
            <a:pPr algn="r"/>
            <a:r>
              <a:rPr lang="en-US" sz="60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Presentation Scope</a:t>
            </a:r>
          </a:p>
        </p:txBody>
      </p:sp>
      <p:sp>
        <p:nvSpPr>
          <p:cNvPr id="239" name="TextBox 238">
            <a:extLst>
              <a:ext uri="{FF2B5EF4-FFF2-40B4-BE49-F238E27FC236}">
                <a16:creationId xmlns:a16="http://schemas.microsoft.com/office/drawing/2014/main" xmlns="" id="{D3E22B76-17D0-D540-AFAD-47DE3E164356}"/>
              </a:ext>
            </a:extLst>
          </p:cNvPr>
          <p:cNvSpPr txBox="1"/>
          <p:nvPr/>
        </p:nvSpPr>
        <p:spPr>
          <a:xfrm>
            <a:off x="5283200" y="1322359"/>
            <a:ext cx="5400675" cy="510986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Introduction</a:t>
            </a:r>
          </a:p>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Organization’s mission and vision</a:t>
            </a:r>
          </a:p>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Target market</a:t>
            </a:r>
          </a:p>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Customers for Podiatric services</a:t>
            </a:r>
          </a:p>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Market Segmentation</a:t>
            </a:r>
          </a:p>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Digital Media that will be used</a:t>
            </a:r>
          </a:p>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Digital marketing strategy</a:t>
            </a:r>
          </a:p>
          <a:p>
            <a:pPr marL="342900" indent="-342900">
              <a:lnSpc>
                <a:spcPct val="150000"/>
              </a:lnSpc>
              <a:buFont typeface="Wingdings" panose="05000000000000000000" pitchFamily="2" charset="2"/>
              <a:buChar char="Ø"/>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Review of organization Website</a:t>
            </a:r>
          </a:p>
          <a:p>
            <a:pPr marL="342900" indent="-342900">
              <a:lnSpc>
                <a:spcPct val="150000"/>
              </a:lnSpc>
              <a:buFont typeface="Wingdings" panose="05000000000000000000" pitchFamily="2" charset="2"/>
              <a:buChar char="Ø"/>
            </a:pPr>
            <a:endPar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endParaRPr>
          </a:p>
          <a:p>
            <a:pPr marL="342900" indent="-342900" algn="r">
              <a:lnSpc>
                <a:spcPct val="150000"/>
              </a:lnSpc>
              <a:buFont typeface="Wingdings" panose="05000000000000000000" pitchFamily="2" charset="2"/>
              <a:buChar char="Ø"/>
            </a:pPr>
            <a:endPar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xmlns="" val="47233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01E645B5-997A-2B4D-A26F-B696FF656CF6}"/>
              </a:ext>
            </a:extLst>
          </p:cNvPr>
          <p:cNvPicPr>
            <a:picLocks noGrp="1" noChangeAspect="1"/>
          </p:cNvPicPr>
          <p:nvPr>
            <p:ph type="pic" sz="quarter" idx="15"/>
          </p:nvPr>
        </p:nvPicPr>
        <p:blipFill>
          <a:blip r:embed="rId3"/>
          <a:srcRect/>
          <a:stretch/>
        </p:blipFill>
        <p:spPr>
          <a:xfrm>
            <a:off x="0" y="0"/>
            <a:ext cx="12191999" cy="6653846"/>
          </a:xfrm>
        </p:spPr>
      </p:pic>
      <p:sp>
        <p:nvSpPr>
          <p:cNvPr id="10" name="Freeform 9">
            <a:extLst>
              <a:ext uri="{FF2B5EF4-FFF2-40B4-BE49-F238E27FC236}">
                <a16:creationId xmlns:a16="http://schemas.microsoft.com/office/drawing/2014/main" xmlns="" id="{8ECF8CF7-A278-CE41-A67A-FC29111C5682}"/>
              </a:ext>
            </a:extLst>
          </p:cNvPr>
          <p:cNvSpPr>
            <a:spLocks noChangeAspect="1"/>
          </p:cNvSpPr>
          <p:nvPr/>
        </p:nvSpPr>
        <p:spPr>
          <a:xfrm flipH="1">
            <a:off x="2257778" y="0"/>
            <a:ext cx="9934222" cy="6858000"/>
          </a:xfrm>
          <a:custGeom>
            <a:avLst/>
            <a:gdLst>
              <a:gd name="connsiteX0" fmla="*/ 6009791 w 7254156"/>
              <a:gd name="connsiteY0" fmla="*/ 0 h 6858000"/>
              <a:gd name="connsiteX1" fmla="*/ 0 w 7254156"/>
              <a:gd name="connsiteY1" fmla="*/ 0 h 6858000"/>
              <a:gd name="connsiteX2" fmla="*/ 0 w 7254156"/>
              <a:gd name="connsiteY2" fmla="*/ 6858000 h 6858000"/>
              <a:gd name="connsiteX3" fmla="*/ 5866766 w 7254156"/>
              <a:gd name="connsiteY3" fmla="*/ 6858000 h 6858000"/>
              <a:gd name="connsiteX4" fmla="*/ 5919907 w 7254156"/>
              <a:gd name="connsiteY4" fmla="*/ 6802268 h 6858000"/>
              <a:gd name="connsiteX5" fmla="*/ 7254156 w 7254156"/>
              <a:gd name="connsiteY5" fmla="*/ 3349256 h 6858000"/>
              <a:gd name="connsiteX6" fmla="*/ 6081335 w 7254156"/>
              <a:gd name="connsiteY6" fmla="*/ 825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4156" h="6858000">
                <a:moveTo>
                  <a:pt x="6009791" y="0"/>
                </a:moveTo>
                <a:lnTo>
                  <a:pt x="0" y="0"/>
                </a:lnTo>
                <a:lnTo>
                  <a:pt x="0" y="6858000"/>
                </a:lnTo>
                <a:lnTo>
                  <a:pt x="5866766" y="6858000"/>
                </a:lnTo>
                <a:lnTo>
                  <a:pt x="5919907" y="6802268"/>
                </a:lnTo>
                <a:cubicBezTo>
                  <a:pt x="6748899" y="5890265"/>
                  <a:pt x="7254156" y="4678759"/>
                  <a:pt x="7254156" y="3349256"/>
                </a:cubicBezTo>
                <a:cubicBezTo>
                  <a:pt x="7254156" y="2108387"/>
                  <a:pt x="6814021" y="970306"/>
                  <a:pt x="6081335" y="82585"/>
                </a:cubicBezTo>
                <a:close/>
              </a:path>
            </a:pathLst>
          </a:cu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dirty="0">
              <a:latin typeface="Lato Light" panose="020F0502020204030203" pitchFamily="34" charset="0"/>
            </a:endParaRPr>
          </a:p>
        </p:txBody>
      </p:sp>
      <p:sp>
        <p:nvSpPr>
          <p:cNvPr id="233" name="TextBox 232">
            <a:extLst>
              <a:ext uri="{FF2B5EF4-FFF2-40B4-BE49-F238E27FC236}">
                <a16:creationId xmlns:a16="http://schemas.microsoft.com/office/drawing/2014/main" xmlns="" id="{C9679DFC-6DA2-D54F-8A45-778FCB0DCC92}"/>
              </a:ext>
            </a:extLst>
          </p:cNvPr>
          <p:cNvSpPr txBox="1"/>
          <p:nvPr/>
        </p:nvSpPr>
        <p:spPr>
          <a:xfrm>
            <a:off x="4143022" y="211386"/>
            <a:ext cx="7353653" cy="1015663"/>
          </a:xfrm>
          <a:prstGeom prst="rect">
            <a:avLst/>
          </a:prstGeom>
          <a:noFill/>
          <a:ln>
            <a:noFill/>
          </a:ln>
        </p:spPr>
        <p:txBody>
          <a:bodyPr wrap="square" rtlCol="0">
            <a:spAutoFit/>
          </a:bodyPr>
          <a:lstStyle/>
          <a:p>
            <a:pPr algn="r"/>
            <a:r>
              <a:rPr lang="en-US" sz="60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Introduction</a:t>
            </a:r>
          </a:p>
        </p:txBody>
      </p:sp>
      <p:sp>
        <p:nvSpPr>
          <p:cNvPr id="239" name="TextBox 238">
            <a:extLst>
              <a:ext uri="{FF2B5EF4-FFF2-40B4-BE49-F238E27FC236}">
                <a16:creationId xmlns:a16="http://schemas.microsoft.com/office/drawing/2014/main" xmlns="" id="{D3E22B76-17D0-D540-AFAD-47DE3E164356}"/>
              </a:ext>
            </a:extLst>
          </p:cNvPr>
          <p:cNvSpPr txBox="1"/>
          <p:nvPr/>
        </p:nvSpPr>
        <p:spPr>
          <a:xfrm>
            <a:off x="3025422" y="1322359"/>
            <a:ext cx="8929511" cy="5170646"/>
          </a:xfrm>
          <a:prstGeom prst="rect">
            <a:avLst/>
          </a:prstGeom>
          <a:noFill/>
        </p:spPr>
        <p:txBody>
          <a:bodyPr wrap="square" rtlCol="0">
            <a:spAutoFit/>
          </a:bodyPr>
          <a:lstStyle/>
          <a:p>
            <a:pPr>
              <a:lnSpc>
                <a:spcPct val="200000"/>
              </a:lnSpc>
            </a:pPr>
            <a:r>
              <a:rPr lang="en-US" sz="2200" dirty="0">
                <a:solidFill>
                  <a:schemeClr val="accent1"/>
                </a:solidFill>
                <a:latin typeface="Times New Roman" panose="02020603050405020304" pitchFamily="18" charset="0"/>
                <a:ea typeface="Lato Medium" panose="020F0502020204030203" pitchFamily="34" charset="0"/>
                <a:cs typeface="Times New Roman" panose="02020603050405020304" pitchFamily="18" charset="0"/>
              </a:rPr>
              <a:t>Podiatry can be described as a medical specialty that deals with treatment of lower limbs and foot related problems or conditions. Podiatric services and treatment are provided by podiatrists. Treatment for lower limbs and foot conditions range from general foot care to non-invasive shoe inserts. Specialized services include long term care for foot problems for instance preventive diabetic foot care and recovery after undergoing surgical procedures. </a:t>
            </a:r>
          </a:p>
          <a:p>
            <a:pPr algn="r"/>
            <a:endParaRPr lang="en-US" sz="2200" dirty="0">
              <a:solidFill>
                <a:schemeClr val="accent1"/>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xmlns="" val="29361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3E5E686F-F67B-7A42-AC64-58C8212B9917}"/>
              </a:ext>
            </a:extLst>
          </p:cNvPr>
          <p:cNvSpPr txBox="1"/>
          <p:nvPr/>
        </p:nvSpPr>
        <p:spPr>
          <a:xfrm>
            <a:off x="3206043" y="948129"/>
            <a:ext cx="8873067" cy="4653646"/>
          </a:xfrm>
          <a:prstGeom prst="rect">
            <a:avLst/>
          </a:prstGeom>
          <a:noFill/>
        </p:spPr>
        <p:txBody>
          <a:bodyPr wrap="square" rtlCol="0">
            <a:spAutoFit/>
          </a:bodyPr>
          <a:lstStyle/>
          <a:p>
            <a:pPr>
              <a:lnSpc>
                <a:spcPct val="150000"/>
              </a:lnSpc>
            </a:pPr>
            <a:r>
              <a:rPr lang="en-US" sz="2000" dirty="0">
                <a:latin typeface="Times New Roman" panose="02020603050405020304" pitchFamily="18" charset="0"/>
                <a:ea typeface="Lato Light" panose="020F0502020204030203" pitchFamily="34" charset="0"/>
                <a:cs typeface="Times New Roman" panose="02020603050405020304" pitchFamily="18" charset="0"/>
              </a:rPr>
              <a:t>Wake Forest Baptist Health is a healthcare facility focused on providing quality care to achieve optimal patient health outcome and improve population health. </a:t>
            </a:r>
          </a:p>
          <a:p>
            <a:pPr>
              <a:lnSpc>
                <a:spcPct val="150000"/>
              </a:lnSpc>
            </a:pPr>
            <a:r>
              <a:rPr lang="en-US" sz="2000" b="1" dirty="0">
                <a:latin typeface="Times New Roman" panose="02020603050405020304" pitchFamily="18" charset="0"/>
                <a:ea typeface="Lato Light" panose="020F0502020204030203" pitchFamily="34" charset="0"/>
                <a:cs typeface="Times New Roman" panose="02020603050405020304" pitchFamily="18" charset="0"/>
              </a:rPr>
              <a:t>Mission</a:t>
            </a:r>
          </a:p>
          <a:p>
            <a:pPr>
              <a:lnSpc>
                <a:spcPct val="150000"/>
              </a:lnSpc>
            </a:pPr>
            <a:r>
              <a:rPr lang="en-US" sz="2000" dirty="0">
                <a:latin typeface="Times New Roman" panose="02020603050405020304" pitchFamily="18" charset="0"/>
                <a:ea typeface="Lato Light" panose="020F0502020204030203" pitchFamily="34" charset="0"/>
                <a:cs typeface="Times New Roman" panose="02020603050405020304" pitchFamily="18" charset="0"/>
              </a:rPr>
              <a:t>The organization’s mission is to enhance the health of the region and nation by;</a:t>
            </a:r>
          </a:p>
          <a:p>
            <a:pPr marL="342900" indent="-342900">
              <a:lnSpc>
                <a:spcPct val="150000"/>
              </a:lnSpc>
              <a:buFont typeface="Arial" panose="020B0604020202020204" pitchFamily="34" charset="0"/>
              <a:buChar char="•"/>
            </a:pPr>
            <a:r>
              <a:rPr lang="en-US" sz="2000" dirty="0">
                <a:latin typeface="Times New Roman" panose="02020603050405020304" pitchFamily="18" charset="0"/>
                <a:ea typeface="Lato Light" panose="020F0502020204030203" pitchFamily="34" charset="0"/>
                <a:cs typeface="Times New Roman" panose="02020603050405020304" pitchFamily="18" charset="0"/>
              </a:rPr>
              <a:t>Providing quality healthcare services to attain the best possible health outcomes.</a:t>
            </a:r>
          </a:p>
          <a:p>
            <a:pPr marL="342900" indent="-342900">
              <a:lnSpc>
                <a:spcPct val="150000"/>
              </a:lnSpc>
              <a:buFont typeface="Arial" panose="020B0604020202020204" pitchFamily="34" charset="0"/>
              <a:buChar char="•"/>
            </a:pPr>
            <a:r>
              <a:rPr lang="en-US" sz="2000" dirty="0">
                <a:latin typeface="Times New Roman" panose="02020603050405020304" pitchFamily="18" charset="0"/>
                <a:ea typeface="Lato Light" panose="020F0502020204030203" pitchFamily="34" charset="0"/>
                <a:cs typeface="Times New Roman" panose="02020603050405020304" pitchFamily="18" charset="0"/>
              </a:rPr>
              <a:t>Creating and transferring knowledge for prevention, diagnosis and treatment of diseases. </a:t>
            </a:r>
          </a:p>
          <a:p>
            <a:pPr>
              <a:lnSpc>
                <a:spcPct val="150000"/>
              </a:lnSpc>
            </a:pPr>
            <a:r>
              <a:rPr lang="en-US" sz="2000" b="1" dirty="0">
                <a:latin typeface="Times New Roman" panose="02020603050405020304" pitchFamily="18" charset="0"/>
                <a:ea typeface="Lato Light" panose="020F0502020204030203" pitchFamily="34" charset="0"/>
                <a:cs typeface="Times New Roman" panose="02020603050405020304" pitchFamily="18" charset="0"/>
              </a:rPr>
              <a:t>Vision</a:t>
            </a:r>
          </a:p>
          <a:p>
            <a:pPr>
              <a:lnSpc>
                <a:spcPct val="150000"/>
              </a:lnSpc>
            </a:pPr>
            <a:r>
              <a:rPr lang="en-US" sz="2000" dirty="0">
                <a:latin typeface="Times New Roman" panose="02020603050405020304" pitchFamily="18" charset="0"/>
                <a:ea typeface="Lato Light" panose="020F0502020204030203" pitchFamily="34" charset="0"/>
                <a:cs typeface="Times New Roman" panose="02020603050405020304" pitchFamily="18" charset="0"/>
              </a:rPr>
              <a:t>The organization’s vision is to promote better health through collaboration and innovation.</a:t>
            </a:r>
          </a:p>
        </p:txBody>
      </p:sp>
      <p:sp>
        <p:nvSpPr>
          <p:cNvPr id="63" name="TextBox 62">
            <a:extLst>
              <a:ext uri="{FF2B5EF4-FFF2-40B4-BE49-F238E27FC236}">
                <a16:creationId xmlns:a16="http://schemas.microsoft.com/office/drawing/2014/main" xmlns="" id="{60C170A5-2BCC-1641-AC0F-97230E222901}"/>
              </a:ext>
            </a:extLst>
          </p:cNvPr>
          <p:cNvSpPr txBox="1"/>
          <p:nvPr/>
        </p:nvSpPr>
        <p:spPr>
          <a:xfrm>
            <a:off x="575733" y="138026"/>
            <a:ext cx="11616267" cy="923330"/>
          </a:xfrm>
          <a:prstGeom prst="rect">
            <a:avLst/>
          </a:prstGeom>
          <a:noFill/>
        </p:spPr>
        <p:txBody>
          <a:bodyPr wrap="square" rtlCol="0">
            <a:spAutoFit/>
          </a:bodyPr>
          <a:lstStyle/>
          <a:p>
            <a:pPr algn="r"/>
            <a:r>
              <a:rPr lang="en-US" sz="54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The Organization’s Mission and Vision</a:t>
            </a:r>
          </a:p>
        </p:txBody>
      </p:sp>
    </p:spTree>
    <p:extLst>
      <p:ext uri="{BB962C8B-B14F-4D97-AF65-F5344CB8AC3E}">
        <p14:creationId xmlns:p14="http://schemas.microsoft.com/office/powerpoint/2010/main" xmlns="" val="1201655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47CB7C1-8925-46B4-B511-70B34BD8121A}"/>
              </a:ext>
            </a:extLst>
          </p:cNvPr>
          <p:cNvSpPr txBox="1"/>
          <p:nvPr/>
        </p:nvSpPr>
        <p:spPr>
          <a:xfrm>
            <a:off x="4094922" y="145774"/>
            <a:ext cx="7726017"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Benefits of Podiatry</a:t>
            </a:r>
          </a:p>
        </p:txBody>
      </p:sp>
      <p:sp>
        <p:nvSpPr>
          <p:cNvPr id="3" name="TextBox 2">
            <a:extLst>
              <a:ext uri="{FF2B5EF4-FFF2-40B4-BE49-F238E27FC236}">
                <a16:creationId xmlns:a16="http://schemas.microsoft.com/office/drawing/2014/main" xmlns="" id="{2715FD70-3DAA-4C3B-B1D2-FD2C835C8435}"/>
              </a:ext>
            </a:extLst>
          </p:cNvPr>
          <p:cNvSpPr txBox="1"/>
          <p:nvPr/>
        </p:nvSpPr>
        <p:spPr>
          <a:xfrm>
            <a:off x="3510844" y="607439"/>
            <a:ext cx="8310095" cy="6119945"/>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Podiatrists are medically trained and qualified to diagnose and treat conditions affecting feet and lower limbs. Feet are important parts of a human being especially in facilitating mobility therefore it important to take care of them (</a:t>
            </a:r>
            <a:r>
              <a:rPr lang="en-US" sz="2400" b="0" i="0" dirty="0">
                <a:solidFill>
                  <a:schemeClr val="bg1"/>
                </a:solidFill>
                <a:effectLst/>
                <a:latin typeface="Times New Roman" panose="02020603050405020304" pitchFamily="18" charset="0"/>
                <a:cs typeface="Times New Roman" panose="02020603050405020304" pitchFamily="18" charset="0"/>
              </a:rPr>
              <a:t>Wylie et al., 2019)</a:t>
            </a:r>
            <a:r>
              <a:rPr lang="en-US" sz="2400" dirty="0">
                <a:latin typeface="Times New Roman" panose="02020603050405020304" pitchFamily="18" charset="0"/>
                <a:cs typeface="Times New Roman" panose="02020603050405020304" pitchFamily="18" charset="0"/>
              </a:rPr>
              <a:t>.</a:t>
            </a:r>
          </a:p>
          <a:p>
            <a:pPr marL="914400" lvl="1"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Podiatry allows professionals to take a specialized approach to diagnosis and treatment of feet and lower limbs conditions. </a:t>
            </a:r>
          </a:p>
          <a:p>
            <a:pPr marL="914400" lvl="1"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Helps prevent future feet and lower limb problems. </a:t>
            </a:r>
          </a:p>
          <a:p>
            <a:pPr marL="914400" lvl="1"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Foot wear recommendations</a:t>
            </a:r>
          </a:p>
          <a:p>
            <a:pPr marL="914400" lvl="1" indent="-457200">
              <a:lnSpc>
                <a:spcPct val="150000"/>
              </a:lnSpc>
              <a:buFont typeface="+mj-lt"/>
              <a:buAutoNum type="arabicPeriod"/>
            </a:pPr>
            <a:r>
              <a:rPr lang="en-US" sz="2400" dirty="0">
                <a:latin typeface="Times New Roman" panose="02020603050405020304" pitchFamily="18" charset="0"/>
                <a:cs typeface="Times New Roman" panose="02020603050405020304" pitchFamily="18" charset="0"/>
              </a:rPr>
              <a:t>Extensive knowledge on  the make up of lower limbs and feet. </a:t>
            </a:r>
          </a:p>
        </p:txBody>
      </p:sp>
    </p:spTree>
    <p:extLst>
      <p:ext uri="{BB962C8B-B14F-4D97-AF65-F5344CB8AC3E}">
        <p14:creationId xmlns:p14="http://schemas.microsoft.com/office/powerpoint/2010/main" xmlns="" val="47132428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6E1FD55-D766-4692-8649-FBA1BAED86FF}"/>
              </a:ext>
            </a:extLst>
          </p:cNvPr>
          <p:cNvSpPr txBox="1"/>
          <p:nvPr/>
        </p:nvSpPr>
        <p:spPr>
          <a:xfrm>
            <a:off x="3564835" y="0"/>
            <a:ext cx="8309113"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Why Choose Wake Forest Baptist Health</a:t>
            </a:r>
          </a:p>
        </p:txBody>
      </p:sp>
      <p:sp>
        <p:nvSpPr>
          <p:cNvPr id="3" name="TextBox 2">
            <a:extLst>
              <a:ext uri="{FF2B5EF4-FFF2-40B4-BE49-F238E27FC236}">
                <a16:creationId xmlns:a16="http://schemas.microsoft.com/office/drawing/2014/main" xmlns="" id="{B2F5E7DF-5F8C-4486-AA61-B81FEFB96C5C}"/>
              </a:ext>
            </a:extLst>
          </p:cNvPr>
          <p:cNvSpPr txBox="1"/>
          <p:nvPr/>
        </p:nvSpPr>
        <p:spPr>
          <a:xfrm>
            <a:off x="4068417" y="887896"/>
            <a:ext cx="7633253" cy="5150449"/>
          </a:xfrm>
          <a:prstGeom prst="rect">
            <a:avLst/>
          </a:prstGeom>
          <a:noFill/>
        </p:spPr>
        <p:txBody>
          <a:bodyPr wrap="square" rtlCol="0">
            <a:spAutoFit/>
          </a:bodyPr>
          <a:lstStyle/>
          <a:p>
            <a:pPr>
              <a:lnSpc>
                <a:spcPct val="200000"/>
              </a:lnSpc>
            </a:pPr>
            <a:r>
              <a:rPr lang="en-US" sz="2400" dirty="0">
                <a:latin typeface="Times New Roman" panose="02020603050405020304" pitchFamily="18" charset="0"/>
                <a:cs typeface="Times New Roman" panose="02020603050405020304" pitchFamily="18" charset="0"/>
              </a:rPr>
              <a:t>Wake Forest Baptist Health podiatrists understand internal and eternal makeup of feet and lower limbs therefore, provide specialize treatment. Patients should seek podiatric services from Wake Forest Baptist Health as:</a:t>
            </a:r>
          </a:p>
          <a:p>
            <a:pPr marL="914400" lvl="1" indent="-457200">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Offers customized foot care solutions</a:t>
            </a:r>
          </a:p>
          <a:p>
            <a:pPr marL="914400" lvl="1" indent="-457200">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Provide specialized care with latest technologies</a:t>
            </a:r>
          </a:p>
          <a:p>
            <a:pPr marL="914400" lvl="1" indent="-457200">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Provides Medicare approved podiatry services. </a:t>
            </a:r>
          </a:p>
        </p:txBody>
      </p:sp>
    </p:spTree>
    <p:extLst>
      <p:ext uri="{BB962C8B-B14F-4D97-AF65-F5344CB8AC3E}">
        <p14:creationId xmlns:p14="http://schemas.microsoft.com/office/powerpoint/2010/main" xmlns="" val="5951007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5466362-2756-9741-8C0C-026417C1D137}"/>
              </a:ext>
            </a:extLst>
          </p:cNvPr>
          <p:cNvSpPr txBox="1"/>
          <p:nvPr/>
        </p:nvSpPr>
        <p:spPr>
          <a:xfrm>
            <a:off x="713988" y="0"/>
            <a:ext cx="8101011" cy="707886"/>
          </a:xfrm>
          <a:prstGeom prst="rect">
            <a:avLst/>
          </a:prstGeom>
          <a:noFill/>
        </p:spPr>
        <p:txBody>
          <a:bodyPr wrap="square" rtlCol="0">
            <a:spAutoFit/>
          </a:bodyPr>
          <a:lstStyle/>
          <a:p>
            <a:pPr algn="ctr"/>
            <a:r>
              <a:rPr lang="en-US" sz="40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Target Market</a:t>
            </a:r>
          </a:p>
        </p:txBody>
      </p:sp>
      <p:sp>
        <p:nvSpPr>
          <p:cNvPr id="13" name="TextBox 12">
            <a:extLst>
              <a:ext uri="{FF2B5EF4-FFF2-40B4-BE49-F238E27FC236}">
                <a16:creationId xmlns:a16="http://schemas.microsoft.com/office/drawing/2014/main" xmlns="" id="{592DB263-5130-7149-84E4-6ACC76E4A8AF}"/>
              </a:ext>
            </a:extLst>
          </p:cNvPr>
          <p:cNvSpPr txBox="1"/>
          <p:nvPr/>
        </p:nvSpPr>
        <p:spPr>
          <a:xfrm>
            <a:off x="191911" y="555379"/>
            <a:ext cx="11755254" cy="5406095"/>
          </a:xfrm>
          <a:prstGeom prst="rect">
            <a:avLst/>
          </a:prstGeom>
          <a:noFill/>
        </p:spPr>
        <p:txBody>
          <a:bodyPr wrap="square" rtlCol="0">
            <a:spAutoFit/>
          </a:bodyPr>
          <a:lstStyle/>
          <a:p>
            <a:pPr>
              <a:lnSpc>
                <a:spcPct val="200000"/>
              </a:lnSpc>
            </a:pPr>
            <a:r>
              <a:rPr lang="en-US" sz="2200" dirty="0">
                <a:latin typeface="Times New Roman" panose="02020603050405020304" pitchFamily="18" charset="0"/>
                <a:ea typeface="Lato Light" panose="020F0502020204030203" pitchFamily="34" charset="0"/>
                <a:cs typeface="Times New Roman" panose="02020603050405020304" pitchFamily="18" charset="0"/>
              </a:rPr>
              <a:t>The target market for podiatric services are individual experiencing lower limb and foot problems. An average person is makes approximately 1000 steps in a day. That is 100000 miles in a lifetime and each step that a person takes put the entire body’s weight on the feet. In the long run, these causes wear and tear of the ankle and foot bones. We rely on our feet and ankles for movement, thus, having problems or conditions affecting these areas slows you down or impedes your movement. Arches, Achilles tendons, corns, ingrown toenails and bunions can make waling or running painful therefore slowing you down. Additionally, medical conditions such as arthritis, diabetes and heart disease signs can be recognized in the feet therefore making it podiatric services important. </a:t>
            </a:r>
          </a:p>
        </p:txBody>
      </p:sp>
    </p:spTree>
    <p:extLst>
      <p:ext uri="{BB962C8B-B14F-4D97-AF65-F5344CB8AC3E}">
        <p14:creationId xmlns:p14="http://schemas.microsoft.com/office/powerpoint/2010/main" xmlns="" val="1426339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9C7A32C5-C8AB-DB4B-9B57-02507671854B}"/>
              </a:ext>
            </a:extLst>
          </p:cNvPr>
          <p:cNvSpPr txBox="1"/>
          <p:nvPr/>
        </p:nvSpPr>
        <p:spPr>
          <a:xfrm>
            <a:off x="589309" y="19190"/>
            <a:ext cx="8101012" cy="707886"/>
          </a:xfrm>
          <a:prstGeom prst="rect">
            <a:avLst/>
          </a:prstGeom>
          <a:noFill/>
        </p:spPr>
        <p:txBody>
          <a:bodyPr wrap="square" rtlCol="0">
            <a:spAutoFit/>
          </a:bodyPr>
          <a:lstStyle/>
          <a:p>
            <a:pPr algn="ctr"/>
            <a:r>
              <a:rPr lang="en-US" sz="40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rPr>
              <a:t>Customers For Podiatric Services</a:t>
            </a:r>
          </a:p>
        </p:txBody>
      </p:sp>
      <p:sp>
        <p:nvSpPr>
          <p:cNvPr id="15" name="TextBox 14">
            <a:extLst>
              <a:ext uri="{FF2B5EF4-FFF2-40B4-BE49-F238E27FC236}">
                <a16:creationId xmlns:a16="http://schemas.microsoft.com/office/drawing/2014/main" xmlns="" id="{A90290D9-53FD-2042-93BC-0C91873568E4}"/>
              </a:ext>
            </a:extLst>
          </p:cNvPr>
          <p:cNvSpPr txBox="1"/>
          <p:nvPr/>
        </p:nvSpPr>
        <p:spPr>
          <a:xfrm>
            <a:off x="490140" y="833093"/>
            <a:ext cx="8680364" cy="5538504"/>
          </a:xfrm>
          <a:prstGeom prst="rect">
            <a:avLst/>
          </a:prstGeom>
          <a:noFill/>
        </p:spPr>
        <p:txBody>
          <a:bodyPr wrap="square" rtlCol="0">
            <a:spAutoFit/>
          </a:bodyPr>
          <a:lstStyle/>
          <a:p>
            <a:pPr>
              <a:lnSpc>
                <a:spcPct val="200000"/>
              </a:lnSpc>
            </a:pPr>
            <a:r>
              <a:rPr lang="en-US" sz="2000" dirty="0">
                <a:latin typeface="Times New Roman" panose="02020603050405020304" pitchFamily="18" charset="0"/>
                <a:ea typeface="Lato Light" panose="020F0502020204030203" pitchFamily="34" charset="0"/>
                <a:cs typeface="Times New Roman" panose="02020603050405020304" pitchFamily="18" charset="0"/>
              </a:rPr>
              <a:t>Podiatric services are marketed to middle and old age populations. Aging takes a toll on a person’s feet just as the rest of the body. Considering the amount of pressure and weight that people put their on their feet in their lifetime, it is easy to determine why these problems occurs as a person ages. In addition to the wear and tear that occurs due to aging, physiological changes also affect how bones, joints and tendons function.  These physiological changes develop gradually as collagen production and cell turnover slows. This pediatric services are therefore market to middle age and old age people who are more affected by lower limb and feet problems. </a:t>
            </a:r>
          </a:p>
        </p:txBody>
      </p:sp>
    </p:spTree>
    <p:extLst>
      <p:ext uri="{BB962C8B-B14F-4D97-AF65-F5344CB8AC3E}">
        <p14:creationId xmlns:p14="http://schemas.microsoft.com/office/powerpoint/2010/main" xmlns="" val="14062312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7696"/>
          <p:cNvSpPr/>
          <p:nvPr/>
        </p:nvSpPr>
        <p:spPr>
          <a:xfrm rot="4800">
            <a:off x="406532" y="3954340"/>
            <a:ext cx="2505998" cy="2548028"/>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noFill/>
          <a:ln w="38100" cap="flat">
            <a:solidFill>
              <a:schemeClr val="accent1"/>
            </a:solidFill>
            <a:prstDash val="solid"/>
          </a:ln>
        </p:spPr>
        <p:txBody>
          <a:bodyPr vert="horz" wrap="none" lIns="45000" tIns="22500" rIns="45000" bIns="22500" anchor="ctr" anchorCtr="1" compatLnSpc="0"/>
          <a:lstStyle/>
          <a:p>
            <a:pPr hangingPunct="0"/>
            <a:endParaRPr lang="en-US" sz="900" dirty="0">
              <a:latin typeface="Lato Light" panose="020F0502020204030203" pitchFamily="34" charset="0"/>
              <a:ea typeface="Arial Unicode MS" pitchFamily="2"/>
              <a:cs typeface="Arial Unicode MS" pitchFamily="2"/>
            </a:endParaRPr>
          </a:p>
        </p:txBody>
      </p:sp>
      <p:sp>
        <p:nvSpPr>
          <p:cNvPr id="6" name="Freeform: Shape 7697"/>
          <p:cNvSpPr/>
          <p:nvPr/>
        </p:nvSpPr>
        <p:spPr>
          <a:xfrm rot="4800">
            <a:off x="1885194" y="1901535"/>
            <a:ext cx="2419686" cy="2457379"/>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noFill/>
          <a:ln w="38100" cap="flat">
            <a:solidFill>
              <a:schemeClr val="accent2"/>
            </a:solidFill>
            <a:prstDash val="solid"/>
          </a:ln>
        </p:spPr>
        <p:txBody>
          <a:bodyPr vert="horz" wrap="none" lIns="45000" tIns="22500" rIns="45000" bIns="22500" anchor="ctr" anchorCtr="1" compatLnSpc="0"/>
          <a:lstStyle/>
          <a:p>
            <a:pPr hangingPunct="0"/>
            <a:endParaRPr lang="en-US" sz="900" dirty="0">
              <a:latin typeface="Lato Light" panose="020F0502020204030203" pitchFamily="34" charset="0"/>
              <a:ea typeface="Arial Unicode MS" pitchFamily="2"/>
              <a:cs typeface="Arial Unicode MS" pitchFamily="2"/>
            </a:endParaRPr>
          </a:p>
        </p:txBody>
      </p:sp>
      <p:sp>
        <p:nvSpPr>
          <p:cNvPr id="7" name="Freeform: Shape 7698"/>
          <p:cNvSpPr/>
          <p:nvPr/>
        </p:nvSpPr>
        <p:spPr>
          <a:xfrm rot="4800">
            <a:off x="3454371" y="3766249"/>
            <a:ext cx="2596425" cy="273782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noFill/>
          <a:ln w="38100" cap="flat">
            <a:solidFill>
              <a:schemeClr val="accent3"/>
            </a:solidFill>
            <a:prstDash val="solid"/>
          </a:ln>
        </p:spPr>
        <p:txBody>
          <a:bodyPr vert="horz" wrap="none" lIns="45000" tIns="22500" rIns="45000" bIns="22500" anchor="ctr" anchorCtr="1" compatLnSpc="0"/>
          <a:lstStyle/>
          <a:p>
            <a:pPr hangingPunct="0"/>
            <a:endParaRPr lang="en-US" sz="900" dirty="0">
              <a:latin typeface="Lato Light" panose="020F0502020204030203" pitchFamily="34" charset="0"/>
              <a:ea typeface="Arial Unicode MS" pitchFamily="2"/>
              <a:cs typeface="Arial Unicode MS" pitchFamily="2"/>
            </a:endParaRPr>
          </a:p>
        </p:txBody>
      </p:sp>
      <p:sp>
        <p:nvSpPr>
          <p:cNvPr id="8" name="Freeform: Shape 7699"/>
          <p:cNvSpPr/>
          <p:nvPr/>
        </p:nvSpPr>
        <p:spPr>
          <a:xfrm rot="4800">
            <a:off x="5201843" y="1885185"/>
            <a:ext cx="2598590" cy="2582713"/>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noFill/>
          <a:ln w="38100" cap="flat">
            <a:solidFill>
              <a:schemeClr val="accent4"/>
            </a:solidFill>
            <a:prstDash val="solid"/>
          </a:ln>
        </p:spPr>
        <p:txBody>
          <a:bodyPr vert="horz" wrap="none" lIns="45000" tIns="22500" rIns="45000" bIns="22500" anchor="ctr" anchorCtr="1" compatLnSpc="0"/>
          <a:lstStyle/>
          <a:p>
            <a:pPr hangingPunct="0"/>
            <a:endParaRPr lang="en-US" sz="900" dirty="0">
              <a:latin typeface="Lato Light" panose="020F0502020204030203" pitchFamily="34" charset="0"/>
              <a:ea typeface="Arial Unicode MS" pitchFamily="2"/>
              <a:cs typeface="Arial Unicode MS" pitchFamily="2"/>
            </a:endParaRPr>
          </a:p>
        </p:txBody>
      </p:sp>
      <p:sp>
        <p:nvSpPr>
          <p:cNvPr id="230" name="TextBox 229"/>
          <p:cNvSpPr txBox="1"/>
          <p:nvPr/>
        </p:nvSpPr>
        <p:spPr>
          <a:xfrm>
            <a:off x="543339" y="4455585"/>
            <a:ext cx="2154705" cy="1815882"/>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General Podiatry</a:t>
            </a:r>
          </a:p>
          <a:p>
            <a:pPr algn="ctr"/>
            <a:r>
              <a:rPr lang="en-US" sz="1600"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General podiatry involves general foot treatment practices such as nail cutting, corn, hard/dry skin removal and filling. </a:t>
            </a:r>
          </a:p>
        </p:txBody>
      </p:sp>
      <p:sp>
        <p:nvSpPr>
          <p:cNvPr id="41" name="TextBox 40">
            <a:extLst>
              <a:ext uri="{FF2B5EF4-FFF2-40B4-BE49-F238E27FC236}">
                <a16:creationId xmlns:a16="http://schemas.microsoft.com/office/drawing/2014/main" xmlns="" id="{3988DFA4-0D2E-2540-ADC0-4454FD9467A0}"/>
              </a:ext>
            </a:extLst>
          </p:cNvPr>
          <p:cNvSpPr txBox="1"/>
          <p:nvPr/>
        </p:nvSpPr>
        <p:spPr>
          <a:xfrm>
            <a:off x="2065868" y="2289293"/>
            <a:ext cx="1982946" cy="1754326"/>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Podiatric Surgery</a:t>
            </a:r>
          </a:p>
          <a:p>
            <a:pPr algn="ctr"/>
            <a:r>
              <a:rPr lang="en-US"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Involves surgical treatment of conditions affecting ankle and lower extremities.</a:t>
            </a:r>
          </a:p>
        </p:txBody>
      </p:sp>
      <p:sp>
        <p:nvSpPr>
          <p:cNvPr id="43" name="TextBox 42">
            <a:extLst>
              <a:ext uri="{FF2B5EF4-FFF2-40B4-BE49-F238E27FC236}">
                <a16:creationId xmlns:a16="http://schemas.microsoft.com/office/drawing/2014/main" xmlns="" id="{11AA8462-9321-1F4C-AB30-7E6E93947384}"/>
              </a:ext>
            </a:extLst>
          </p:cNvPr>
          <p:cNvSpPr txBox="1"/>
          <p:nvPr/>
        </p:nvSpPr>
        <p:spPr>
          <a:xfrm>
            <a:off x="3768343" y="4031248"/>
            <a:ext cx="1878392" cy="2062103"/>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Sports Medicine</a:t>
            </a:r>
          </a:p>
          <a:p>
            <a:pPr algn="ctr"/>
            <a:r>
              <a:rPr lang="en-US" sz="1600"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This entails detailed assessment, examination, diagnosis and treatment of sport injuries of feet and lower limbs</a:t>
            </a:r>
          </a:p>
        </p:txBody>
      </p:sp>
      <p:sp>
        <p:nvSpPr>
          <p:cNvPr id="45" name="TextBox 44">
            <a:extLst>
              <a:ext uri="{FF2B5EF4-FFF2-40B4-BE49-F238E27FC236}">
                <a16:creationId xmlns:a16="http://schemas.microsoft.com/office/drawing/2014/main" xmlns="" id="{A415FFD1-B825-2B42-A325-1C4777FD4E72}"/>
              </a:ext>
            </a:extLst>
          </p:cNvPr>
          <p:cNvSpPr txBox="1"/>
          <p:nvPr/>
        </p:nvSpPr>
        <p:spPr>
          <a:xfrm>
            <a:off x="5508811" y="2508879"/>
            <a:ext cx="2054744" cy="1200329"/>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Podopaediatric</a:t>
            </a:r>
          </a:p>
          <a:p>
            <a:pPr algn="ctr"/>
            <a:r>
              <a:rPr lang="en-US"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Focusses on treatment of young children. </a:t>
            </a:r>
          </a:p>
        </p:txBody>
      </p:sp>
      <p:sp>
        <p:nvSpPr>
          <p:cNvPr id="18" name="Rectangle 17">
            <a:extLst>
              <a:ext uri="{FF2B5EF4-FFF2-40B4-BE49-F238E27FC236}">
                <a16:creationId xmlns:a16="http://schemas.microsoft.com/office/drawing/2014/main" xmlns="" id="{E32DDF3B-2349-7A43-9B69-8432DB412A3A}"/>
              </a:ext>
            </a:extLst>
          </p:cNvPr>
          <p:cNvSpPr>
            <a:spLocks/>
          </p:cNvSpPr>
          <p:nvPr/>
        </p:nvSpPr>
        <p:spPr bwMode="auto">
          <a:xfrm>
            <a:off x="672280" y="178218"/>
            <a:ext cx="810101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4000" b="1" dirty="0">
                <a:solidFill>
                  <a:schemeClr val="tx2"/>
                </a:solidFill>
                <a:latin typeface="Times New Roman" panose="02020603050405020304" pitchFamily="18" charset="0"/>
                <a:ea typeface="Lato Semibold" panose="020F0502020204030203" pitchFamily="34" charset="0"/>
                <a:cs typeface="Times New Roman" panose="02020603050405020304" pitchFamily="18" charset="0"/>
                <a:sym typeface="Bebas Neue" charset="0"/>
              </a:rPr>
              <a:t>Market Segmentation</a:t>
            </a:r>
            <a:endParaRPr lang="en-US" sz="4000" b="1" dirty="0">
              <a:solidFill>
                <a:schemeClr val="accent2"/>
              </a:solidFill>
              <a:latin typeface="Times New Roman" panose="02020603050405020304" pitchFamily="18" charset="0"/>
              <a:ea typeface="Lato Semibold" panose="020F0502020204030203" pitchFamily="34" charset="0"/>
              <a:cs typeface="Times New Roman" panose="02020603050405020304" pitchFamily="18" charset="0"/>
              <a:sym typeface="Bebas Neue" charset="0"/>
            </a:endParaRPr>
          </a:p>
        </p:txBody>
      </p:sp>
      <p:sp>
        <p:nvSpPr>
          <p:cNvPr id="2" name="TextBox 1">
            <a:extLst>
              <a:ext uri="{FF2B5EF4-FFF2-40B4-BE49-F238E27FC236}">
                <a16:creationId xmlns:a16="http://schemas.microsoft.com/office/drawing/2014/main" xmlns="" id="{12298F7E-08A3-4A4F-9943-EC5E42AE131C}"/>
              </a:ext>
            </a:extLst>
          </p:cNvPr>
          <p:cNvSpPr txBox="1"/>
          <p:nvPr/>
        </p:nvSpPr>
        <p:spPr>
          <a:xfrm>
            <a:off x="543339" y="793771"/>
            <a:ext cx="8091941" cy="113877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Market segmentation is described as a process of dividing diverse market into more comparable segments based on various parameters (</a:t>
            </a:r>
            <a:r>
              <a:rPr lang="en-US" sz="2400" b="0" i="0" dirty="0" err="1">
                <a:solidFill>
                  <a:schemeClr val="bg1"/>
                </a:solidFill>
                <a:effectLst/>
                <a:latin typeface="Times New Roman" panose="02020603050405020304" pitchFamily="18" charset="0"/>
                <a:cs typeface="Times New Roman" panose="02020603050405020304" pitchFamily="18" charset="0"/>
              </a:rPr>
              <a:t>Gunawardane</a:t>
            </a:r>
            <a:r>
              <a:rPr lang="en-US" sz="2400" b="0" i="0" dirty="0">
                <a:solidFill>
                  <a:schemeClr val="bg1"/>
                </a:solidFill>
                <a:effectLst/>
                <a:latin typeface="Times New Roman" panose="02020603050405020304" pitchFamily="18" charset="0"/>
                <a:cs typeface="Times New Roman" panose="02020603050405020304" pitchFamily="18" charset="0"/>
              </a:rPr>
              <a:t>, 2020). </a:t>
            </a:r>
            <a:r>
              <a:rPr lang="en-US" sz="2200" dirty="0">
                <a:latin typeface="Times New Roman" panose="02020603050405020304" pitchFamily="18" charset="0"/>
                <a:cs typeface="Times New Roman" panose="02020603050405020304" pitchFamily="18" charset="0"/>
              </a:rPr>
              <a:t>Podiatric market will be segmented into;  </a:t>
            </a:r>
          </a:p>
        </p:txBody>
      </p:sp>
    </p:spTree>
    <p:extLst>
      <p:ext uri="{BB962C8B-B14F-4D97-AF65-F5344CB8AC3E}">
        <p14:creationId xmlns:p14="http://schemas.microsoft.com/office/powerpoint/2010/main" xmlns="" val="352977994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theme/theme1.xml><?xml version="1.0" encoding="utf-8"?>
<a:theme xmlns:a="http://schemas.openxmlformats.org/drawingml/2006/main" name="Office Theme">
  <a:themeElements>
    <a:clrScheme name="PTIFY - Cooking Inspiration - Dark">
      <a:dk1>
        <a:srgbClr val="F7F7F7"/>
      </a:dk1>
      <a:lt1>
        <a:srgbClr val="FFFFFF"/>
      </a:lt1>
      <a:dk2>
        <a:srgbClr val="FFFFFF"/>
      </a:dk2>
      <a:lt2>
        <a:srgbClr val="656565"/>
      </a:lt2>
      <a:accent1>
        <a:srgbClr val="DFE3E6"/>
      </a:accent1>
      <a:accent2>
        <a:srgbClr val="C7CBCE"/>
      </a:accent2>
      <a:accent3>
        <a:srgbClr val="B0B5B9"/>
      </a:accent3>
      <a:accent4>
        <a:srgbClr val="9AA2A5"/>
      </a:accent4>
      <a:accent5>
        <a:srgbClr val="5B666A"/>
      </a:accent5>
      <a:accent6>
        <a:srgbClr val="2C373B"/>
      </a:accent6>
      <a:hlink>
        <a:srgbClr val="DFE3E6"/>
      </a:hlink>
      <a:folHlink>
        <a:srgbClr val="9AA2A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2597</TotalTime>
  <Words>1871</Words>
  <Application>Microsoft Office PowerPoint</Application>
  <PresentationFormat>Custom</PresentationFormat>
  <Paragraphs>81</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 Design</dc:creator>
  <cp:lastModifiedBy>Kevin</cp:lastModifiedBy>
  <cp:revision>348</cp:revision>
  <dcterms:created xsi:type="dcterms:W3CDTF">2018-12-21T22:04:22Z</dcterms:created>
  <dcterms:modified xsi:type="dcterms:W3CDTF">2021-02-11T19:43:15Z</dcterms:modified>
</cp:coreProperties>
</file>